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392" r:id="rId2"/>
    <p:sldId id="649" r:id="rId3"/>
    <p:sldId id="650" r:id="rId4"/>
    <p:sldId id="651" r:id="rId5"/>
    <p:sldId id="652" r:id="rId6"/>
    <p:sldId id="654" r:id="rId7"/>
    <p:sldId id="655" r:id="rId8"/>
    <p:sldId id="656" r:id="rId9"/>
    <p:sldId id="657" r:id="rId10"/>
    <p:sldId id="670" r:id="rId11"/>
    <p:sldId id="671" r:id="rId12"/>
    <p:sldId id="686" r:id="rId13"/>
    <p:sldId id="659" r:id="rId14"/>
    <p:sldId id="687" r:id="rId15"/>
    <p:sldId id="688" r:id="rId16"/>
    <p:sldId id="695" r:id="rId17"/>
    <p:sldId id="689" r:id="rId18"/>
    <p:sldId id="690" r:id="rId19"/>
    <p:sldId id="691" r:id="rId20"/>
    <p:sldId id="692" r:id="rId21"/>
    <p:sldId id="693" r:id="rId22"/>
    <p:sldId id="694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8000"/>
    <a:srgbClr val="FF3300"/>
    <a:srgbClr val="FEBB00"/>
    <a:srgbClr val="00CC00"/>
    <a:srgbClr val="CC9900"/>
    <a:srgbClr val="07E912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438" autoAdjust="0"/>
  </p:normalViewPr>
  <p:slideViewPr>
    <p:cSldViewPr>
      <p:cViewPr varScale="1">
        <p:scale>
          <a:sx n="89" d="100"/>
          <a:sy n="89" d="100"/>
        </p:scale>
        <p:origin x="128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936" y="-6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Gerry\GlobMode\hurrseason_summary\stats\no-bias_correction\season%20average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bg2"/>
                </a:solidFill>
              </a:defRPr>
            </a:pPr>
            <a:r>
              <a:rPr lang="en-US" sz="1600" b="0" dirty="0">
                <a:solidFill>
                  <a:schemeClr val="bg2"/>
                </a:solidFill>
              </a:rPr>
              <a:t>Florida Population</a:t>
            </a:r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rgbClr val="FF0000"/>
            </a:solidFill>
          </c:spPr>
          <c:cat>
            <c:numRef>
              <c:f>Sheet1!$D$10:$D$21</c:f>
              <c:numCache>
                <c:formatCode>General</c:formatCode>
                <c:ptCount val="12"/>
                <c:pt idx="0">
                  <c:v>1900</c:v>
                </c:pt>
                <c:pt idx="1">
                  <c:v>1910</c:v>
                </c:pt>
                <c:pt idx="2">
                  <c:v>1920</c:v>
                </c:pt>
                <c:pt idx="3">
                  <c:v>1930</c:v>
                </c:pt>
                <c:pt idx="4">
                  <c:v>1940</c:v>
                </c:pt>
                <c:pt idx="5">
                  <c:v>1950</c:v>
                </c:pt>
                <c:pt idx="6">
                  <c:v>1960</c:v>
                </c:pt>
                <c:pt idx="7">
                  <c:v>1970</c:v>
                </c:pt>
                <c:pt idx="8">
                  <c:v>1980</c:v>
                </c:pt>
                <c:pt idx="9">
                  <c:v>1990</c:v>
                </c:pt>
                <c:pt idx="10">
                  <c:v>2000</c:v>
                </c:pt>
                <c:pt idx="11">
                  <c:v>2010</c:v>
                </c:pt>
              </c:numCache>
            </c:numRef>
          </c:cat>
          <c:val>
            <c:numRef>
              <c:f>Sheet1!$E$10:$E$21</c:f>
              <c:numCache>
                <c:formatCode>General</c:formatCode>
                <c:ptCount val="12"/>
                <c:pt idx="0">
                  <c:v>0.52854199999999996</c:v>
                </c:pt>
                <c:pt idx="1">
                  <c:v>0.75261900000000004</c:v>
                </c:pt>
                <c:pt idx="2">
                  <c:v>0.96847000000000005</c:v>
                </c:pt>
                <c:pt idx="3">
                  <c:v>1.4682109999999999</c:v>
                </c:pt>
                <c:pt idx="4">
                  <c:v>1.8974139999999999</c:v>
                </c:pt>
                <c:pt idx="5">
                  <c:v>2.7713049999999999</c:v>
                </c:pt>
                <c:pt idx="6">
                  <c:v>4.9515599999999997</c:v>
                </c:pt>
                <c:pt idx="7">
                  <c:v>6.7894430000000003</c:v>
                </c:pt>
                <c:pt idx="8">
                  <c:v>9.7463239999999995</c:v>
                </c:pt>
                <c:pt idx="9">
                  <c:v>12.937925999999999</c:v>
                </c:pt>
                <c:pt idx="10">
                  <c:v>15.982378000000001</c:v>
                </c:pt>
                <c:pt idx="11">
                  <c:v>18.899999999999999</c:v>
                </c:pt>
              </c:numCache>
            </c:numRef>
          </c:val>
        </c:ser>
        <c:ser>
          <c:idx val="1"/>
          <c:order val="1"/>
          <c:cat>
            <c:numRef>
              <c:f>Sheet1!$D$10:$D$21</c:f>
              <c:numCache>
                <c:formatCode>General</c:formatCode>
                <c:ptCount val="12"/>
                <c:pt idx="0">
                  <c:v>1900</c:v>
                </c:pt>
                <c:pt idx="1">
                  <c:v>1910</c:v>
                </c:pt>
                <c:pt idx="2">
                  <c:v>1920</c:v>
                </c:pt>
                <c:pt idx="3">
                  <c:v>1930</c:v>
                </c:pt>
                <c:pt idx="4">
                  <c:v>1940</c:v>
                </c:pt>
                <c:pt idx="5">
                  <c:v>1950</c:v>
                </c:pt>
                <c:pt idx="6">
                  <c:v>1960</c:v>
                </c:pt>
                <c:pt idx="7">
                  <c:v>1970</c:v>
                </c:pt>
                <c:pt idx="8">
                  <c:v>1980</c:v>
                </c:pt>
                <c:pt idx="9">
                  <c:v>1990</c:v>
                </c:pt>
                <c:pt idx="10">
                  <c:v>2000</c:v>
                </c:pt>
                <c:pt idx="11">
                  <c:v>2010</c:v>
                </c:pt>
              </c:numCache>
            </c:numRef>
          </c:cat>
          <c:val>
            <c:numRef>
              <c:f>Sheet1!$F$10:$F$21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3183784"/>
        <c:axId val="563184176"/>
      </c:areaChart>
      <c:catAx>
        <c:axId val="563183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>
                <a:solidFill>
                  <a:schemeClr val="bg2"/>
                </a:solidFill>
              </a:defRPr>
            </a:pPr>
            <a:endParaRPr lang="en-US"/>
          </a:p>
        </c:txPr>
        <c:crossAx val="563184176"/>
        <c:crosses val="autoZero"/>
        <c:auto val="1"/>
        <c:lblAlgn val="ctr"/>
        <c:lblOffset val="100"/>
        <c:noMultiLvlLbl val="0"/>
      </c:catAx>
      <c:valAx>
        <c:axId val="563184176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0" dirty="0">
                    <a:solidFill>
                      <a:schemeClr val="bg2"/>
                    </a:solidFill>
                  </a:rPr>
                  <a:t>Millions of Residents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>
                <a:solidFill>
                  <a:schemeClr val="bg2"/>
                </a:solidFill>
              </a:defRPr>
            </a:pPr>
            <a:endParaRPr lang="en-US"/>
          </a:p>
        </c:txPr>
        <c:crossAx val="563183784"/>
        <c:crosses val="autoZero"/>
        <c:crossBetween val="midCat"/>
      </c:valAx>
    </c:plotArea>
    <c:plotVisOnly val="1"/>
    <c:dispBlanksAs val="zero"/>
    <c:showDLblsOverMax val="0"/>
  </c:chart>
  <c:spPr>
    <a:solidFill>
      <a:schemeClr val="tx1"/>
    </a:solidFill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199A09D-8A57-4E36-A6DA-30E4F35729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00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3BBF0F2-060B-479F-966F-7D7544FB97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46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29600" y="5943600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4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29600" y="5943600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aalo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1925" y="387350"/>
            <a:ext cx="760413" cy="762000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50000"/>
        </a:spcAft>
        <a:buClr>
          <a:srgbClr val="EAEAEA"/>
        </a:buClr>
        <a:buChar char="•"/>
        <a:defRPr sz="2000" b="1" u="sng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31825" indent="-285750" algn="l" rtl="0" eaLnBrk="0" fontAlgn="base" hangingPunct="0">
        <a:spcBef>
          <a:spcPct val="20000"/>
        </a:spcBef>
        <a:spcAft>
          <a:spcPct val="50000"/>
        </a:spcAft>
        <a:buClr>
          <a:srgbClr val="EAEAEA"/>
        </a:buClr>
        <a:buChar char="–"/>
        <a:defRPr sz="2000" b="1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969963" indent="-169863" algn="l" rtl="0" eaLnBrk="0" fontAlgn="base" hangingPunct="0">
        <a:spcBef>
          <a:spcPct val="20000"/>
        </a:spcBef>
        <a:spcAft>
          <a:spcPct val="50000"/>
        </a:spcAft>
        <a:buClr>
          <a:srgbClr val="FF0066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428750" indent="-287338" algn="l" rtl="0" eaLnBrk="0" fontAlgn="base" hangingPunct="0">
        <a:spcBef>
          <a:spcPct val="20000"/>
        </a:spcBef>
        <a:spcAft>
          <a:spcPct val="50000"/>
        </a:spcAft>
        <a:buClr>
          <a:srgbClr val="FF0066"/>
        </a:buClr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770063" indent="-227013" algn="l" rtl="0" eaLnBrk="0" fontAlgn="base" hangingPunct="0">
        <a:spcBef>
          <a:spcPct val="20000"/>
        </a:spcBef>
        <a:spcAft>
          <a:spcPct val="50000"/>
        </a:spcAft>
        <a:buClr>
          <a:srgbClr val="FF0066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227263" indent="-227013" algn="l" rtl="0" eaLnBrk="0" fontAlgn="base" hangingPunct="0">
        <a:spcBef>
          <a:spcPct val="20000"/>
        </a:spcBef>
        <a:spcAft>
          <a:spcPct val="50000"/>
        </a:spcAft>
        <a:buClr>
          <a:srgbClr val="FF0066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684463" indent="-227013" algn="l" rtl="0" eaLnBrk="0" fontAlgn="base" hangingPunct="0">
        <a:spcBef>
          <a:spcPct val="20000"/>
        </a:spcBef>
        <a:spcAft>
          <a:spcPct val="50000"/>
        </a:spcAft>
        <a:buClr>
          <a:srgbClr val="FF0066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141663" indent="-227013" algn="l" rtl="0" eaLnBrk="0" fontAlgn="base" hangingPunct="0">
        <a:spcBef>
          <a:spcPct val="20000"/>
        </a:spcBef>
        <a:spcAft>
          <a:spcPct val="50000"/>
        </a:spcAft>
        <a:buClr>
          <a:srgbClr val="FF0066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598863" indent="-227013" algn="l" rtl="0" eaLnBrk="0" fontAlgn="base" hangingPunct="0">
        <a:spcBef>
          <a:spcPct val="20000"/>
        </a:spcBef>
        <a:spcAft>
          <a:spcPct val="50000"/>
        </a:spcAft>
        <a:buClr>
          <a:srgbClr val="FF0066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c/c5/Atlantic_hurricane_tracks_1980-200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//upload.wikimedia.org/wikipedia/commons/2/2c/Pacific_hurricane_tracks_1980-2005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1577352" y="647169"/>
            <a:ext cx="6233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cs typeface="Times New Roman" pitchFamily="18" charset="0"/>
              </a:rPr>
              <a:t>NOAA </a:t>
            </a:r>
            <a:r>
              <a:rPr lang="en-US" sz="1800" dirty="0" smtClean="0">
                <a:cs typeface="Times New Roman" pitchFamily="18" charset="0"/>
              </a:rPr>
              <a:t>2018 Hurricane </a:t>
            </a:r>
            <a:r>
              <a:rPr lang="en-US" sz="1800" dirty="0">
                <a:cs typeface="Times New Roman" pitchFamily="18" charset="0"/>
              </a:rPr>
              <a:t>Season </a:t>
            </a:r>
            <a:r>
              <a:rPr lang="en-US" sz="1800" dirty="0" smtClean="0">
                <a:cs typeface="Times New Roman" pitchFamily="18" charset="0"/>
              </a:rPr>
              <a:t>Outlooks</a:t>
            </a:r>
            <a:endParaRPr lang="en-US" sz="1800" dirty="0">
              <a:cs typeface="Times New Roman" pitchFamily="18" charset="0"/>
            </a:endParaRPr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1866900" y="1295400"/>
            <a:ext cx="5715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 dirty="0">
                <a:cs typeface="Times New Roman" pitchFamily="18" charset="0"/>
              </a:rPr>
              <a:t>Dr. Gerry Bell</a:t>
            </a:r>
            <a:endParaRPr lang="en-US" sz="1600" b="0" baseline="30000" dirty="0"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b="0" dirty="0">
                <a:cs typeface="Times New Roman" pitchFamily="18" charset="0"/>
              </a:rPr>
              <a:t>Lead Seasonal </a:t>
            </a:r>
            <a:r>
              <a:rPr lang="en-US" sz="1600" b="0" dirty="0" smtClean="0">
                <a:cs typeface="Times New Roman" pitchFamily="18" charset="0"/>
              </a:rPr>
              <a:t>Forecaster</a:t>
            </a:r>
            <a:endParaRPr lang="en-US" sz="1600" b="0" dirty="0"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b="0" dirty="0">
                <a:cs typeface="Times New Roman" pitchFamily="18" charset="0"/>
              </a:rPr>
              <a:t>Climate Prediction Center NOAA/ NWS/ NCEP</a:t>
            </a: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1562100" y="2743200"/>
            <a:ext cx="6248400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 dirty="0" smtClean="0">
                <a:cs typeface="Times New Roman" pitchFamily="18" charset="0"/>
              </a:rPr>
              <a:t>Collaboration </a:t>
            </a:r>
            <a:r>
              <a:rPr lang="en-US" sz="1600" b="0" dirty="0">
                <a:cs typeface="Times New Roman" pitchFamily="18" charset="0"/>
              </a:rPr>
              <a:t>With </a:t>
            </a:r>
          </a:p>
          <a:p>
            <a:pPr algn="ctr">
              <a:spcBef>
                <a:spcPct val="50000"/>
              </a:spcBef>
            </a:pPr>
            <a:r>
              <a:rPr lang="en-US" sz="1600" b="0" dirty="0">
                <a:cs typeface="Times New Roman" pitchFamily="18" charset="0"/>
              </a:rPr>
              <a:t>National Hurricane Center/ </a:t>
            </a:r>
            <a:r>
              <a:rPr lang="en-US" sz="1600" b="0" dirty="0" smtClean="0">
                <a:cs typeface="Times New Roman" pitchFamily="18" charset="0"/>
              </a:rPr>
              <a:t>NOAA/NWS/NCEP</a:t>
            </a:r>
            <a:endParaRPr lang="en-US" sz="1600" b="0" dirty="0"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b="0" dirty="0">
                <a:cs typeface="Times New Roman" pitchFamily="18" charset="0"/>
              </a:rPr>
              <a:t>Hurricane Research Division/ </a:t>
            </a:r>
            <a:r>
              <a:rPr lang="en-US" sz="1600" b="0" dirty="0" smtClean="0">
                <a:cs typeface="Times New Roman" pitchFamily="18" charset="0"/>
              </a:rPr>
              <a:t>NOAA/OAR/AOML</a:t>
            </a:r>
          </a:p>
          <a:p>
            <a:pPr algn="ctr">
              <a:spcBef>
                <a:spcPct val="50000"/>
              </a:spcBef>
            </a:pPr>
            <a:r>
              <a:rPr lang="en-US" sz="1600" b="0" dirty="0" smtClean="0">
                <a:cs typeface="Times New Roman" pitchFamily="18" charset="0"/>
              </a:rPr>
              <a:t>Central Pacific Hurricane Center NOAA/NWS</a:t>
            </a:r>
          </a:p>
        </p:txBody>
      </p:sp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8213725" y="6061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489950" y="64008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2590800" y="4560332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Presented to</a:t>
            </a:r>
            <a:br>
              <a:rPr lang="en-US" sz="1600" dirty="0"/>
            </a:br>
            <a:r>
              <a:rPr lang="en-US" sz="1600" dirty="0" smtClean="0"/>
              <a:t>Subcommittee on Disaster Reduction (SDR)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June </a:t>
            </a:r>
            <a:r>
              <a:rPr lang="en-US" sz="1600" dirty="0" smtClean="0"/>
              <a:t>7, </a:t>
            </a:r>
            <a:r>
              <a:rPr lang="en-US" sz="1600" dirty="0"/>
              <a:t>2018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577352" y="5663625"/>
            <a:ext cx="6184257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0" dirty="0" smtClean="0"/>
              <a:t>Atlantic Outlook: </a:t>
            </a:r>
            <a:r>
              <a:rPr lang="en-US" altLang="en-US" sz="1400" b="0" dirty="0"/>
              <a:t>http://</a:t>
            </a:r>
            <a:r>
              <a:rPr lang="en-US" altLang="en-US" sz="1400" b="0" dirty="0" smtClean="0"/>
              <a:t>www.cpc.ncep.noaa.gov/products/outlooks/hurricane.shtml</a:t>
            </a:r>
          </a:p>
          <a:p>
            <a:r>
              <a:rPr lang="en-US" altLang="en-US" sz="1400" b="0" dirty="0"/>
              <a:t>Press Release: </a:t>
            </a:r>
            <a:r>
              <a:rPr lang="en-US" altLang="en-US" sz="1400" b="0" dirty="0" smtClean="0"/>
              <a:t>     </a:t>
            </a:r>
            <a:r>
              <a:rPr lang="en-US" altLang="en-US" sz="1400" b="0" dirty="0"/>
              <a:t>http://www.noaa.gov/media-release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781" y="138712"/>
            <a:ext cx="6413735" cy="623288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effectLst/>
              </a:rPr>
              <a:t>Expected Atlantic Conditions for 2018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2781" y="792540"/>
            <a:ext cx="6413735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0" dirty="0" smtClean="0">
                <a:latin typeface="+mj-lt"/>
                <a:ea typeface="Times New Roman" panose="02020603050405020304" pitchFamily="18" charset="0"/>
              </a:rPr>
              <a:t>The 2018 Atlantic outlook reflects predictions for:</a:t>
            </a:r>
          </a:p>
          <a:p>
            <a:endParaRPr lang="en-US" sz="1600" b="0" dirty="0" smtClean="0"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b="0" dirty="0" smtClean="0">
                <a:latin typeface="+mj-lt"/>
                <a:ea typeface="Times New Roman" panose="02020603050405020304" pitchFamily="18" charset="0"/>
              </a:rPr>
              <a:t>ENSO-neutral (No El Niño or La Niña) or weak El Niño, </a:t>
            </a:r>
          </a:p>
          <a:p>
            <a:pPr marL="342900" indent="-342900">
              <a:buAutoNum type="arabicPeriod"/>
            </a:pPr>
            <a:r>
              <a:rPr lang="en-US" sz="1600" b="0" dirty="0" smtClean="0">
                <a:latin typeface="+mj-lt"/>
                <a:ea typeface="Times New Roman" panose="02020603050405020304" pitchFamily="18" charset="0"/>
              </a:rPr>
              <a:t>Near-average ocean temperatures in the Main Development Region,</a:t>
            </a:r>
          </a:p>
          <a:p>
            <a:pPr marL="342900" indent="-342900">
              <a:buAutoNum type="arabicPeriod"/>
            </a:pPr>
            <a:r>
              <a:rPr lang="en-US" sz="1600" b="0" dirty="0">
                <a:latin typeface="+mj-lt"/>
                <a:ea typeface="Times New Roman" panose="02020603050405020304" pitchFamily="18" charset="0"/>
              </a:rPr>
              <a:t>N</a:t>
            </a:r>
            <a:r>
              <a:rPr lang="en-US" sz="1600" b="0" dirty="0" smtClean="0">
                <a:latin typeface="+mj-lt"/>
                <a:ea typeface="Times New Roman" panose="02020603050405020304" pitchFamily="18" charset="0"/>
              </a:rPr>
              <a:t>ear- average or weaker wind shear associated with ongoing warm phase of AMO and high-activity era.</a:t>
            </a:r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" b="6613"/>
          <a:stretch>
            <a:fillRect/>
          </a:stretch>
        </p:blipFill>
        <p:spPr bwMode="auto">
          <a:xfrm>
            <a:off x="1332781" y="2588442"/>
            <a:ext cx="6440067" cy="381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 bwMode="auto">
          <a:xfrm>
            <a:off x="1580848" y="4548882"/>
            <a:ext cx="4603777" cy="755130"/>
          </a:xfrm>
          <a:prstGeom prst="ellipse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551625" y="4521654"/>
            <a:ext cx="4414155" cy="755130"/>
          </a:xfrm>
          <a:prstGeom prst="rect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1571141" y="5250690"/>
            <a:ext cx="44141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FFFF00"/>
                </a:solidFill>
                <a:latin typeface="Arial" charset="0"/>
                <a:ea typeface="+mn-ea"/>
              </a:rPr>
              <a:t>Atlantic Main Development Region</a:t>
            </a:r>
            <a:endParaRPr lang="en-US" sz="1600" kern="0" dirty="0">
              <a:solidFill>
                <a:srgbClr val="FFFF00"/>
              </a:solidFill>
              <a:latin typeface="Arial" charset="0"/>
              <a:ea typeface="+mn-e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0" y="4638176"/>
            <a:ext cx="5962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Near-average ocean temperatures (cooler than 2017)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Near-average or weaker vertical wind shear (stronger than 2017) </a:t>
            </a:r>
            <a:endParaRPr lang="en-US" sz="14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25"/>
          <p:cNvSpPr txBox="1">
            <a:spLocks noChangeArrowheads="1"/>
          </p:cNvSpPr>
          <p:nvPr/>
        </p:nvSpPr>
        <p:spPr bwMode="auto">
          <a:xfrm>
            <a:off x="2502910" y="3113540"/>
            <a:ext cx="4099807" cy="3385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kern="0" dirty="0" smtClean="0">
                <a:solidFill>
                  <a:srgbClr val="FFFFFF"/>
                </a:solidFill>
                <a:latin typeface="Arial" charset="0"/>
                <a:ea typeface="+mn-ea"/>
              </a:rPr>
              <a:t>Expect ENSO-neutral, possible El Niño  </a:t>
            </a:r>
            <a:endParaRPr lang="en-US" sz="1600" b="0" i="1" kern="0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489950" y="64770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/>
              <a:t>10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965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1447800"/>
            <a:ext cx="77724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b="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Multi-Decadal Cycles </a:t>
            </a:r>
            <a:r>
              <a:rPr lang="en-US" sz="1800" b="0" dirty="0">
                <a:solidFill>
                  <a:schemeClr val="tx1"/>
                </a:solidFill>
                <a:effectLst/>
                <a:cs typeface="Times New Roman" pitchFamily="18" charset="0"/>
              </a:rPr>
              <a:t>in </a:t>
            </a:r>
            <a:r>
              <a:rPr lang="en-US" sz="1800" b="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Hurricane Season Strength </a:t>
            </a:r>
            <a:r>
              <a:rPr lang="en-US" sz="1800" b="0" dirty="0">
                <a:solidFill>
                  <a:schemeClr val="tx1"/>
                </a:solidFill>
                <a:effectLst/>
                <a:cs typeface="Times New Roman" pitchFamily="18" charset="0"/>
              </a:rPr>
              <a:t>and </a:t>
            </a:r>
            <a:r>
              <a:rPr lang="en-US" sz="1800" b="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Hurricane Landfalls</a:t>
            </a:r>
            <a:endParaRPr lang="en-US" sz="1800" b="0" dirty="0"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489950" y="6477000"/>
            <a:ext cx="3785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/>
              <a:t>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52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30" y="1186412"/>
            <a:ext cx="4578566" cy="2940417"/>
          </a:xfrm>
          <a:prstGeom prst="rect">
            <a:avLst/>
          </a:prstGeom>
        </p:spPr>
      </p:pic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686" y="139035"/>
            <a:ext cx="5663901" cy="60960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effectLst/>
              </a:rPr>
              <a:t>25-40 Year Cycles in Atlantic Hurricanes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628142" y="64008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/>
              <a:t>12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" y="5328591"/>
            <a:ext cx="570258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High-activity era’s feature more, stronger, and longer-lived storms: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Major hurricanes: more than double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Hurricanes: 30%-50% increase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Named </a:t>
            </a:r>
            <a:r>
              <a:rPr lang="en-US" sz="1600" b="0" dirty="0" smtClean="0"/>
              <a:t>storms: 20%-40% increase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6971" y="4321673"/>
            <a:ext cx="778085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Because of the Atlantic Multi-Decadal Oscillation, hurricane seasons have 25-40 cycles.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We are still likely in a high-activity era for Atlantic hurricanes that began in 1995.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90600" y="849887"/>
            <a:ext cx="7467600" cy="32769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2116348" y="2989052"/>
            <a:ext cx="3674852" cy="14494"/>
          </a:xfrm>
          <a:prstGeom prst="line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418196" y="1219200"/>
            <a:ext cx="1735204" cy="303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5-yr Running Mean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>
            <a:off x="5503679" y="1454251"/>
            <a:ext cx="998177" cy="133995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418196" y="1642656"/>
            <a:ext cx="1657766" cy="303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1981-2010 Average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5638800" y="1822891"/>
            <a:ext cx="863056" cy="1147238"/>
          </a:xfrm>
          <a:prstGeom prst="straightConnector1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557400" y="728246"/>
            <a:ext cx="443647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Time series of Atlantic major hurricanes since 1950</a:t>
            </a:r>
            <a:endParaRPr lang="en-US" sz="1600" b="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1534830" y="1186412"/>
            <a:ext cx="4637370" cy="300458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6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06067"/>
            <a:ext cx="5782400" cy="3542133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51985" y="240608"/>
            <a:ext cx="7558008" cy="965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U.S. Hurricane Landfalls </a:t>
            </a:r>
            <a:r>
              <a:rPr lang="en-US" sz="1800" dirty="0" smtClean="0">
                <a:solidFill>
                  <a:schemeClr val="tx1"/>
                </a:solidFill>
                <a:effectLst/>
              </a:rPr>
              <a:t>During </a:t>
            </a:r>
            <a:r>
              <a:rPr lang="en-US" sz="1800" dirty="0">
                <a:solidFill>
                  <a:schemeClr val="tx1"/>
                </a:solidFill>
                <a:effectLst/>
              </a:rPr>
              <a:t>High- and Low-Activity </a:t>
            </a:r>
            <a:r>
              <a:rPr lang="en-US" sz="1800" dirty="0" smtClean="0">
                <a:solidFill>
                  <a:schemeClr val="tx1"/>
                </a:solidFill>
                <a:effectLst/>
              </a:rPr>
              <a:t>Eras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1411075" y="4798394"/>
            <a:ext cx="6771309" cy="1569660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600" b="0" dirty="0">
                <a:cs typeface="Times New Roman" pitchFamily="18" charset="0"/>
              </a:rPr>
              <a:t>D</a:t>
            </a:r>
            <a:r>
              <a:rPr lang="en-US" sz="1600" b="0" dirty="0" smtClean="0">
                <a:cs typeface="Times New Roman" pitchFamily="18" charset="0"/>
              </a:rPr>
              <a:t>uring </a:t>
            </a:r>
            <a:r>
              <a:rPr lang="en-US" sz="1600" b="0" dirty="0">
                <a:cs typeface="Times New Roman" pitchFamily="18" charset="0"/>
              </a:rPr>
              <a:t>high activity </a:t>
            </a:r>
            <a:r>
              <a:rPr lang="en-US" sz="1600" b="0" dirty="0" smtClean="0">
                <a:cs typeface="Times New Roman" pitchFamily="18" charset="0"/>
              </a:rPr>
              <a:t>eras, both the U.S.</a:t>
            </a:r>
            <a:r>
              <a:rPr lang="en-US" sz="1600" b="0" dirty="0" smtClean="0">
                <a:latin typeface="+mj-lt"/>
                <a:cs typeface="Times New Roman" pitchFamily="18" charset="0"/>
              </a:rPr>
              <a:t> Atlantic and Gulf coasts experience more landfalling hurricanes.</a:t>
            </a:r>
          </a:p>
          <a:p>
            <a:pPr>
              <a:defRPr/>
            </a:pPr>
            <a:endParaRPr lang="en-US" sz="1600" b="0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1600" b="0" dirty="0">
                <a:latin typeface="+mj-lt"/>
                <a:cs typeface="Times New Roman" pitchFamily="18" charset="0"/>
              </a:rPr>
              <a:t>L</a:t>
            </a:r>
            <a:r>
              <a:rPr lang="en-US" sz="1600" b="0" dirty="0" smtClean="0">
                <a:latin typeface="+mj-lt"/>
                <a:cs typeface="Times New Roman" pitchFamily="18" charset="0"/>
              </a:rPr>
              <a:t>argest increase in hurricane landfalls is seen along the Atlantic coast.</a:t>
            </a:r>
          </a:p>
          <a:p>
            <a:pPr>
              <a:defRPr/>
            </a:pPr>
            <a:endParaRPr lang="en-US" sz="1600" b="0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1600" b="0" dirty="0" smtClean="0">
                <a:cs typeface="Times New Roman" pitchFamily="18" charset="0"/>
              </a:rPr>
              <a:t>U.S. sees almost a doubling of seasons </a:t>
            </a:r>
            <a:r>
              <a:rPr lang="en-US" sz="1600" b="0" dirty="0">
                <a:cs typeface="Times New Roman" pitchFamily="18" charset="0"/>
              </a:rPr>
              <a:t>with multiple landfalling hurricanes</a:t>
            </a:r>
            <a:r>
              <a:rPr lang="en-US" sz="1600" b="0" dirty="0" smtClean="0">
                <a:cs typeface="Times New Roman" pitchFamily="18" charset="0"/>
              </a:rPr>
              <a:t>.</a:t>
            </a:r>
            <a:endParaRPr lang="en-US" sz="1600" b="0" dirty="0"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489950" y="64008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/>
              <a:t>13</a:t>
            </a:r>
            <a:endParaRPr lang="en-US" sz="1600" dirty="0"/>
          </a:p>
        </p:txBody>
      </p:sp>
      <p:sp>
        <p:nvSpPr>
          <p:cNvPr id="5" name="Oval 4"/>
          <p:cNvSpPr/>
          <p:nvPr/>
        </p:nvSpPr>
        <p:spPr bwMode="auto">
          <a:xfrm>
            <a:off x="3840076" y="2895600"/>
            <a:ext cx="838200" cy="100584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1900" y="2694498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85% Increase</a:t>
            </a:r>
            <a:endParaRPr lang="en-US" sz="1400" b="0" dirty="0"/>
          </a:p>
        </p:txBody>
      </p:sp>
      <p:sp>
        <p:nvSpPr>
          <p:cNvPr id="25" name="TextBox 24"/>
          <p:cNvSpPr txBox="1"/>
          <p:nvPr/>
        </p:nvSpPr>
        <p:spPr>
          <a:xfrm>
            <a:off x="2667000" y="1606194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37% Increase</a:t>
            </a:r>
            <a:endParaRPr lang="en-US" sz="1400" b="0" dirty="0"/>
          </a:p>
        </p:txBody>
      </p:sp>
      <p:sp>
        <p:nvSpPr>
          <p:cNvPr id="26" name="TextBox 25"/>
          <p:cNvSpPr txBox="1"/>
          <p:nvPr/>
        </p:nvSpPr>
        <p:spPr>
          <a:xfrm>
            <a:off x="4796730" y="2433220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10% Increase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8137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1618457" y="1066800"/>
          <a:ext cx="5791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456" y="0"/>
            <a:ext cx="5791201" cy="1143000"/>
          </a:xfrm>
        </p:spPr>
        <p:txBody>
          <a:bodyPr/>
          <a:lstStyle/>
          <a:p>
            <a:pPr>
              <a:defRPr/>
            </a:pPr>
            <a:r>
              <a:rPr lang="en-US" sz="1800" dirty="0" smtClean="0">
                <a:solidFill>
                  <a:schemeClr val="tx1"/>
                </a:solidFill>
                <a:effectLst/>
              </a:rPr>
              <a:t>Coastal Population Growth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4405312" y="1567130"/>
            <a:ext cx="14288" cy="2803525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5410200" y="1631950"/>
            <a:ext cx="0" cy="27432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108661" y="1609725"/>
            <a:ext cx="1611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0" dirty="0">
                <a:latin typeface="Cambria" panose="02040503050406030204" pitchFamily="18" charset="0"/>
              </a:rPr>
              <a:t>High </a:t>
            </a:r>
            <a:br>
              <a:rPr lang="en-US" altLang="en-US" sz="1400" b="0" dirty="0">
                <a:latin typeface="Cambria" panose="02040503050406030204" pitchFamily="18" charset="0"/>
              </a:rPr>
            </a:br>
            <a:r>
              <a:rPr lang="en-US" altLang="en-US" sz="1400" b="0" dirty="0">
                <a:latin typeface="Cambria" panose="02040503050406030204" pitchFamily="18" charset="0"/>
              </a:rPr>
              <a:t>Activity Era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5367337" y="1882110"/>
            <a:ext cx="1109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0" dirty="0">
                <a:latin typeface="Cambria" panose="02040503050406030204" pitchFamily="18" charset="0"/>
              </a:rPr>
              <a:t>Low </a:t>
            </a:r>
            <a:br>
              <a:rPr lang="en-US" altLang="en-US" sz="1400" b="0" dirty="0">
                <a:latin typeface="Cambria" panose="02040503050406030204" pitchFamily="18" charset="0"/>
              </a:rPr>
            </a:br>
            <a:r>
              <a:rPr lang="en-US" altLang="en-US" sz="1400" b="0" dirty="0">
                <a:latin typeface="Cambria" panose="02040503050406030204" pitchFamily="18" charset="0"/>
              </a:rPr>
              <a:t>Activity Era</a:t>
            </a:r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 flipV="1">
            <a:off x="6445250" y="1631950"/>
            <a:ext cx="0" cy="27432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2362200" y="1905000"/>
            <a:ext cx="130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0" dirty="0">
                <a:latin typeface="Cambria" panose="02040503050406030204" pitchFamily="18" charset="0"/>
              </a:rPr>
              <a:t>Low</a:t>
            </a:r>
          </a:p>
          <a:p>
            <a:pPr algn="ctr"/>
            <a:r>
              <a:rPr lang="en-US" altLang="en-US" sz="1400" b="0" dirty="0">
                <a:latin typeface="Cambria" panose="02040503050406030204" pitchFamily="18" charset="0"/>
              </a:rPr>
              <a:t>Activity Era</a:t>
            </a:r>
          </a:p>
        </p:txBody>
      </p:sp>
      <p:sp>
        <p:nvSpPr>
          <p:cNvPr id="14346" name="Text Box 6"/>
          <p:cNvSpPr txBox="1">
            <a:spLocks noChangeArrowheads="1"/>
          </p:cNvSpPr>
          <p:nvPr/>
        </p:nvSpPr>
        <p:spPr bwMode="auto">
          <a:xfrm>
            <a:off x="6175375" y="1602710"/>
            <a:ext cx="12049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0">
                <a:latin typeface="Cambria" panose="02040503050406030204" pitchFamily="18" charset="0"/>
              </a:rPr>
              <a:t>High</a:t>
            </a:r>
          </a:p>
          <a:p>
            <a:pPr algn="ctr"/>
            <a:r>
              <a:rPr lang="en-US" altLang="en-US" sz="1400" b="0">
                <a:latin typeface="Cambria" panose="02040503050406030204" pitchFamily="18" charset="0"/>
              </a:rPr>
              <a:t>Activity Era</a:t>
            </a:r>
          </a:p>
        </p:txBody>
      </p:sp>
      <p:sp>
        <p:nvSpPr>
          <p:cNvPr id="22539" name="TextBox 8"/>
          <p:cNvSpPr txBox="1">
            <a:spLocks noChangeArrowheads="1"/>
          </p:cNvSpPr>
          <p:nvPr/>
        </p:nvSpPr>
        <p:spPr bwMode="auto">
          <a:xfrm>
            <a:off x="1295400" y="4910528"/>
            <a:ext cx="6650435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r>
              <a:rPr lang="en-US" sz="1600" b="0" dirty="0" smtClean="0">
                <a:latin typeface="+mj-lt"/>
                <a:cs typeface="Times New Roman" pitchFamily="18" charset="0"/>
              </a:rPr>
              <a:t>Exponential growth along the Atlantic and Gulf Coasts has put far more people and property ($$$) in harm’s way. </a:t>
            </a:r>
            <a:r>
              <a:rPr lang="en-US" sz="1600" b="0" dirty="0" smtClean="0">
                <a:latin typeface="+mj-lt"/>
              </a:rPr>
              <a:t>80+ million people are considered Atlantic or Gulf Coast residents that can be impacted by a tropical storm or hurricane.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489950" y="64008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/>
              <a:t>14</a:t>
            </a:r>
            <a:endParaRPr lang="en-US" sz="1600" dirty="0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3719512" y="1606072"/>
            <a:ext cx="14288" cy="2803525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436144" y="2118192"/>
            <a:ext cx="1301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0" dirty="0" smtClean="0">
                <a:latin typeface="Cambria" panose="02040503050406030204" pitchFamily="18" charset="0"/>
              </a:rPr>
              <a:t>Variable</a:t>
            </a:r>
            <a:endParaRPr lang="en-US" altLang="en-US" sz="1400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61060" y="381000"/>
            <a:ext cx="7749540" cy="68580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effectLst/>
              </a:rPr>
              <a:t>Summary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308229" name="Text Box 5"/>
          <p:cNvSpPr txBox="1">
            <a:spLocks noChangeArrowheads="1"/>
          </p:cNvSpPr>
          <p:nvPr/>
        </p:nvSpPr>
        <p:spPr bwMode="auto">
          <a:xfrm>
            <a:off x="8489950" y="652780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/>
              <a:t>15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265466"/>
            <a:ext cx="7913370" cy="4031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We expect near-normal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or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above</a:t>
            </a:r>
            <a:r>
              <a:rPr lang="en-US" sz="1600" b="0" kern="0" dirty="0" smtClean="0">
                <a:latin typeface="+mj-lt"/>
              </a:rPr>
              <a:t>-normal hurricane seasons this year in all three hurricane regions (Atlantic, eastern Pacific, and central Pacific).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kern="0" dirty="0">
              <a:latin typeface="+mj-lt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0" dirty="0" smtClean="0">
                <a:latin typeface="+mj-lt"/>
              </a:rPr>
              <a:t>This is a lot of activity.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0" kern="0" dirty="0" smtClean="0"/>
              <a:t>Last </a:t>
            </a:r>
            <a:r>
              <a:rPr lang="en-US" sz="1600" b="0" kern="0" dirty="0"/>
              <a:t>year, </a:t>
            </a:r>
            <a:r>
              <a:rPr lang="en-US" sz="1600" b="0" kern="0" dirty="0" smtClean="0"/>
              <a:t>major </a:t>
            </a:r>
            <a:r>
              <a:rPr lang="en-US" sz="1600" b="0" kern="0" dirty="0"/>
              <a:t>hurricanes Harvey, Irma, and Maria </a:t>
            </a:r>
            <a:r>
              <a:rPr lang="en-US" sz="1600" b="0" kern="0" dirty="0" smtClean="0"/>
              <a:t>caused </a:t>
            </a:r>
            <a:r>
              <a:rPr lang="en-US" sz="1600" b="0" kern="0" dirty="0"/>
              <a:t>over $265 Billion in </a:t>
            </a:r>
            <a:r>
              <a:rPr lang="en-US" sz="1600" b="0" kern="0" dirty="0" smtClean="0"/>
              <a:t>damage.</a:t>
            </a:r>
            <a:endParaRPr lang="en-US" sz="1600" b="0" kern="0" dirty="0">
              <a:latin typeface="+mj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0" kern="0" dirty="0" smtClean="0">
              <a:latin typeface="+mj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latin typeface="+mj-lt"/>
              </a:rPr>
              <a:t>Hurricanes </a:t>
            </a:r>
            <a:r>
              <a:rPr lang="en-US" sz="1600" b="0" dirty="0">
                <a:latin typeface="+mj-lt"/>
              </a:rPr>
              <a:t>NOT just a coastal event; can impact millions in many different ways.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0" dirty="0" smtClean="0">
              <a:latin typeface="+mj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latin typeface="+mj-lt"/>
              </a:rPr>
              <a:t>Prepare </a:t>
            </a:r>
            <a:r>
              <a:rPr lang="en-US" sz="1600" b="0" dirty="0">
                <a:latin typeface="+mj-lt"/>
              </a:rPr>
              <a:t>for every hurricane season regardless of the outlook. </a:t>
            </a:r>
            <a:endParaRPr lang="en-US" sz="1600" b="0" dirty="0" smtClean="0">
              <a:latin typeface="+mj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0" dirty="0">
              <a:latin typeface="+mj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latin typeface="+mj-lt"/>
              </a:rPr>
              <a:t>High-activity </a:t>
            </a:r>
            <a:r>
              <a:rPr lang="en-US" sz="1600" b="0" dirty="0">
                <a:latin typeface="+mj-lt"/>
              </a:rPr>
              <a:t>era for Atlantic hurricanes began in </a:t>
            </a:r>
            <a:r>
              <a:rPr lang="en-US" sz="1600" b="0" dirty="0" smtClean="0">
                <a:latin typeface="+mj-lt"/>
              </a:rPr>
              <a:t>1995, </a:t>
            </a:r>
            <a:r>
              <a:rPr lang="en-US" sz="1600" b="0" dirty="0">
                <a:latin typeface="+mj-lt"/>
              </a:rPr>
              <a:t>following decades of exponential </a:t>
            </a:r>
            <a:r>
              <a:rPr lang="en-US" sz="1600" b="0" dirty="0" smtClean="0">
                <a:latin typeface="+mj-lt"/>
              </a:rPr>
              <a:t>growth </a:t>
            </a:r>
            <a:r>
              <a:rPr lang="en-US" sz="1600" b="0" dirty="0">
                <a:latin typeface="+mj-lt"/>
              </a:rPr>
              <a:t>in coastal regions. </a:t>
            </a:r>
            <a:r>
              <a:rPr lang="en-US" sz="1600" b="0" dirty="0" smtClean="0">
                <a:latin typeface="+mj-lt"/>
              </a:rPr>
              <a:t> More hurricanes and more people in harm’s way.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0" dirty="0">
              <a:latin typeface="+mj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latin typeface="+mj-lt"/>
              </a:rPr>
              <a:t>Emergency planning/ execution is far more challenging, demands much longer forecast lead times.</a:t>
            </a:r>
          </a:p>
        </p:txBody>
      </p:sp>
    </p:spTree>
    <p:extLst>
      <p:ext uri="{BB962C8B-B14F-4D97-AF65-F5344CB8AC3E}">
        <p14:creationId xmlns:p14="http://schemas.microsoft.com/office/powerpoint/2010/main" val="1212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2286000"/>
            <a:ext cx="7772400" cy="114300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effectLst/>
              </a:rPr>
              <a:t>Supplemental Materials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489950" y="6477000"/>
            <a:ext cx="401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/>
              <a:t>S1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330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342" y="0"/>
            <a:ext cx="6459458" cy="114300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effectLst/>
              </a:rPr>
              <a:t>Preparedness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850612"/>
            <a:ext cx="2667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www.ready.gov</a:t>
            </a:r>
          </a:p>
          <a:p>
            <a:pPr algn="ctr"/>
            <a:r>
              <a:rPr lang="en-US" sz="1600" dirty="0" smtClean="0"/>
              <a:t>www.nhc.noaa.gov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1676400"/>
            <a:ext cx="7162800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Tropical storms and hurricanes </a:t>
            </a:r>
            <a:r>
              <a:rPr lang="en-US" sz="1600" b="0" dirty="0"/>
              <a:t>can cause tremendous damage, flooding, death. </a:t>
            </a:r>
          </a:p>
          <a:p>
            <a:endParaRPr lang="en-US" sz="1600" b="0" dirty="0"/>
          </a:p>
          <a:p>
            <a:r>
              <a:rPr lang="en-US" sz="1600" b="0" dirty="0" smtClean="0"/>
              <a:t>Preparedness situations can differ: </a:t>
            </a:r>
            <a:r>
              <a:rPr lang="en-US" sz="1600" b="0" dirty="0"/>
              <a:t>L</a:t>
            </a:r>
            <a:r>
              <a:rPr lang="en-US" sz="1600" b="0" dirty="0" smtClean="0"/>
              <a:t>ocation, children, pets, finances, property, transportation, structure of home, etc.</a:t>
            </a:r>
          </a:p>
          <a:p>
            <a:endParaRPr lang="en-US" sz="1600" b="0" dirty="0" smtClean="0"/>
          </a:p>
          <a:p>
            <a:r>
              <a:rPr lang="en-US" sz="1600" b="0" dirty="0"/>
              <a:t>Tropical storms and hurricanes </a:t>
            </a:r>
            <a:r>
              <a:rPr lang="en-US" sz="1600" b="0" dirty="0" smtClean="0"/>
              <a:t>produce many different kinds of storm conditions.</a:t>
            </a:r>
          </a:p>
          <a:p>
            <a:endParaRPr lang="en-US" sz="1600" b="0" dirty="0" smtClean="0"/>
          </a:p>
          <a:p>
            <a:r>
              <a:rPr lang="en-US" sz="1600" b="0" dirty="0" smtClean="0"/>
              <a:t>Your preparedness plans must reflect both your personal situation and the storm conditions you might expect.</a:t>
            </a:r>
          </a:p>
          <a:p>
            <a:endParaRPr lang="en-US" sz="16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Immediate coastal impacts- Storm surge, evacuation, complete destruction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Non-coastal </a:t>
            </a:r>
            <a:r>
              <a:rPr lang="en-US" sz="1600" b="0" dirty="0" smtClean="0"/>
              <a:t>impacts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Inland flooding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Strong winds/ downed trees and power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Tornadoes</a:t>
            </a:r>
          </a:p>
          <a:p>
            <a:r>
              <a:rPr lang="en-US" sz="1600" b="0" dirty="0"/>
              <a:t>	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628142" y="6400800"/>
            <a:ext cx="401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/>
              <a:t>S2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88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effectLst/>
              </a:rPr>
              <a:t>Landfalling Major Hurricanes Last Year (2017)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2868" y="1600200"/>
            <a:ext cx="744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kern="0" dirty="0"/>
              <a:t>Major hurricanes Harvey, Irma, and Maria cause over $265 Billion in damage.</a:t>
            </a:r>
            <a:endParaRPr lang="en-US" sz="1800" b="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489950" y="6477000"/>
            <a:ext cx="401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/>
              <a:t>S3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383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5951765" y="1108521"/>
            <a:ext cx="3104602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0" dirty="0"/>
              <a:t>Intense Rain Bands extend 100’s of miles from Harvey</a:t>
            </a:r>
          </a:p>
          <a:p>
            <a:endParaRPr lang="en-US" sz="1600" b="0" dirty="0" smtClean="0"/>
          </a:p>
          <a:p>
            <a:r>
              <a:rPr lang="en-US" sz="1600" b="0" dirty="0" smtClean="0"/>
              <a:t>Eye</a:t>
            </a:r>
            <a:endParaRPr lang="en-US" sz="1600" b="0" dirty="0"/>
          </a:p>
          <a:p>
            <a:endParaRPr lang="en-US" sz="1600" b="0" dirty="0" smtClean="0"/>
          </a:p>
          <a:p>
            <a:r>
              <a:rPr lang="en-US" sz="1600" b="0" dirty="0" smtClean="0"/>
              <a:t>Eye wall (115-130 mph winds)</a:t>
            </a:r>
          </a:p>
          <a:p>
            <a:endParaRPr lang="en-US" sz="1600" b="0" dirty="0"/>
          </a:p>
        </p:txBody>
      </p:sp>
      <p:pic>
        <p:nvPicPr>
          <p:cNvPr id="1026" name="Picture 2" descr="https://www.nesdis.noaa.gov/sites/default/files/assets/images/1002C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89959"/>
            <a:ext cx="4610124" cy="25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Rectangle 2065"/>
          <p:cNvSpPr/>
          <p:nvPr/>
        </p:nvSpPr>
        <p:spPr bwMode="auto">
          <a:xfrm>
            <a:off x="53364" y="3660697"/>
            <a:ext cx="4864608" cy="26639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21" y="161809"/>
            <a:ext cx="7772400" cy="465162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effectLst/>
              </a:rPr>
              <a:t>Major Hurricane Landfalls Last Year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8955" y="609600"/>
            <a:ext cx="5622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/>
              <a:t>Major Hurricane </a:t>
            </a:r>
            <a:r>
              <a:rPr lang="en-US" sz="1600" b="0" dirty="0" smtClean="0"/>
              <a:t>Harvey: </a:t>
            </a:r>
            <a:r>
              <a:rPr lang="en-US" sz="1600" b="0" dirty="0"/>
              <a:t>First MH to strike the U.S. since 2005</a:t>
            </a:r>
          </a:p>
          <a:p>
            <a:pPr algn="ctr"/>
            <a:endParaRPr lang="en-US" sz="1600" b="0" dirty="0"/>
          </a:p>
        </p:txBody>
      </p:sp>
      <p:cxnSp>
        <p:nvCxnSpPr>
          <p:cNvPr id="14" name="Straight Arrow Connector 13"/>
          <p:cNvCxnSpPr>
            <a:stCxn id="79" idx="1"/>
          </p:cNvCxnSpPr>
          <p:nvPr/>
        </p:nvCxnSpPr>
        <p:spPr bwMode="auto">
          <a:xfrm flipH="1">
            <a:off x="2745918" y="2016462"/>
            <a:ext cx="3205847" cy="172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3675075" y="1305835"/>
            <a:ext cx="2253830" cy="2028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5181600" y="1304265"/>
            <a:ext cx="747305" cy="39789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2895600" y="2316952"/>
            <a:ext cx="3119181" cy="2029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60" name="Picture 2059"/>
          <p:cNvPicPr>
            <a:picLocks noChangeAspect="1"/>
          </p:cNvPicPr>
          <p:nvPr/>
        </p:nvPicPr>
        <p:blipFill rotWithShape="1">
          <a:blip r:embed="rId3"/>
          <a:srcRect l="20000" t="21674" r="25733" b="14445"/>
          <a:stretch/>
        </p:blipFill>
        <p:spPr>
          <a:xfrm>
            <a:off x="61831" y="3700955"/>
            <a:ext cx="3834550" cy="2539094"/>
          </a:xfrm>
          <a:prstGeom prst="rect">
            <a:avLst/>
          </a:prstGeom>
        </p:spPr>
      </p:pic>
      <p:sp>
        <p:nvSpPr>
          <p:cNvPr id="2061" name="TextBox 2060"/>
          <p:cNvSpPr txBox="1"/>
          <p:nvPr/>
        </p:nvSpPr>
        <p:spPr>
          <a:xfrm>
            <a:off x="522225" y="3544472"/>
            <a:ext cx="27779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Harvey Rainfall Totals (Inches)</a:t>
            </a:r>
            <a:endParaRPr lang="en-US" sz="1600" b="0" dirty="0"/>
          </a:p>
        </p:txBody>
      </p:sp>
      <p:grpSp>
        <p:nvGrpSpPr>
          <p:cNvPr id="2065" name="Group 2064"/>
          <p:cNvGrpSpPr/>
          <p:nvPr/>
        </p:nvGrpSpPr>
        <p:grpSpPr>
          <a:xfrm>
            <a:off x="3733800" y="3937136"/>
            <a:ext cx="1188933" cy="2297571"/>
            <a:chOff x="3916467" y="3657600"/>
            <a:chExt cx="1188933" cy="2297571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3"/>
            <a:srcRect l="73533" t="60413" r="23107" b="16016"/>
            <a:stretch/>
          </p:blipFill>
          <p:spPr>
            <a:xfrm>
              <a:off x="3916467" y="3657600"/>
              <a:ext cx="579333" cy="2286000"/>
            </a:xfrm>
            <a:prstGeom prst="rect">
              <a:avLst/>
            </a:prstGeom>
          </p:spPr>
        </p:pic>
        <p:sp>
          <p:nvSpPr>
            <p:cNvPr id="2062" name="TextBox 2061"/>
            <p:cNvSpPr txBox="1"/>
            <p:nvPr/>
          </p:nvSpPr>
          <p:spPr>
            <a:xfrm>
              <a:off x="4502350" y="3708402"/>
              <a:ext cx="603050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&lt; 20</a:t>
              </a:r>
            </a:p>
            <a:p>
              <a:r>
                <a:rPr lang="en-US" sz="1400" dirty="0" smtClean="0"/>
                <a:t>20-25</a:t>
              </a:r>
            </a:p>
            <a:p>
              <a:r>
                <a:rPr lang="en-US" sz="1400" dirty="0" smtClean="0"/>
                <a:t>25-30</a:t>
              </a:r>
            </a:p>
            <a:p>
              <a:r>
                <a:rPr lang="en-US" sz="1400" dirty="0" smtClean="0"/>
                <a:t>30-35</a:t>
              </a:r>
            </a:p>
            <a:p>
              <a:r>
                <a:rPr lang="en-US" sz="1400" dirty="0" smtClean="0"/>
                <a:t>35-40</a:t>
              </a:r>
            </a:p>
            <a:p>
              <a:r>
                <a:rPr lang="en-US" sz="1400" dirty="0" smtClean="0"/>
                <a:t>40-45</a:t>
              </a:r>
            </a:p>
            <a:p>
              <a:r>
                <a:rPr lang="en-US" sz="1400" dirty="0" smtClean="0"/>
                <a:t>45-50</a:t>
              </a:r>
            </a:p>
            <a:p>
              <a:r>
                <a:rPr lang="en-US" sz="1400" dirty="0" smtClean="0"/>
                <a:t>50-55</a:t>
              </a:r>
            </a:p>
            <a:p>
              <a:r>
                <a:rPr lang="en-US" sz="1400" dirty="0" smtClean="0"/>
                <a:t>55-60</a:t>
              </a:r>
            </a:p>
            <a:p>
              <a:r>
                <a:rPr lang="en-US" sz="1400" dirty="0" smtClean="0"/>
                <a:t>60-65</a:t>
              </a:r>
              <a:endParaRPr lang="en-US" sz="1400" dirty="0"/>
            </a:p>
          </p:txBody>
        </p:sp>
      </p:grp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628142" y="6400800"/>
            <a:ext cx="401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/>
              <a:t>S4</a:t>
            </a:r>
            <a:endParaRPr lang="en-US" sz="1600" dirty="0"/>
          </a:p>
        </p:txBody>
      </p:sp>
      <p:grpSp>
        <p:nvGrpSpPr>
          <p:cNvPr id="2071" name="Group 2070"/>
          <p:cNvGrpSpPr/>
          <p:nvPr/>
        </p:nvGrpSpPr>
        <p:grpSpPr>
          <a:xfrm>
            <a:off x="5222772" y="3962400"/>
            <a:ext cx="3143147" cy="2800258"/>
            <a:chOff x="5222772" y="3813040"/>
            <a:chExt cx="3143147" cy="2800258"/>
          </a:xfrm>
        </p:grpSpPr>
        <p:grpSp>
          <p:nvGrpSpPr>
            <p:cNvPr id="2069" name="Group 2068"/>
            <p:cNvGrpSpPr/>
            <p:nvPr/>
          </p:nvGrpSpPr>
          <p:grpSpPr>
            <a:xfrm>
              <a:off x="5222772" y="3813040"/>
              <a:ext cx="3143147" cy="2800258"/>
              <a:chOff x="5222772" y="3813040"/>
              <a:chExt cx="3143147" cy="2800258"/>
            </a:xfrm>
          </p:grpSpPr>
          <p:pic>
            <p:nvPicPr>
              <p:cNvPr id="2064" name="Picture 2063"/>
              <p:cNvPicPr>
                <a:picLocks noChangeAspect="1"/>
              </p:cNvPicPr>
              <p:nvPr/>
            </p:nvPicPr>
            <p:blipFill rotWithShape="1">
              <a:blip r:embed="rId4"/>
              <a:srcRect l="25135" t="22800" r="29032" b="4607"/>
              <a:stretch/>
            </p:blipFill>
            <p:spPr>
              <a:xfrm>
                <a:off x="5222772" y="3813040"/>
                <a:ext cx="3143147" cy="2800258"/>
              </a:xfrm>
              <a:prstGeom prst="rect">
                <a:avLst/>
              </a:prstGeom>
            </p:spPr>
          </p:pic>
          <p:sp>
            <p:nvSpPr>
              <p:cNvPr id="2067" name="TextBox 2066"/>
              <p:cNvSpPr txBox="1"/>
              <p:nvPr/>
            </p:nvSpPr>
            <p:spPr>
              <a:xfrm>
                <a:off x="5285012" y="3922930"/>
                <a:ext cx="208384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 smtClean="0"/>
                  <a:t>Harvey Tornadoes (52)</a:t>
                </a:r>
                <a:endParaRPr lang="en-US" sz="1600" b="0" dirty="0"/>
              </a:p>
            </p:txBody>
          </p:sp>
        </p:grpSp>
        <p:sp>
          <p:nvSpPr>
            <p:cNvPr id="2068" name="Oval 2067"/>
            <p:cNvSpPr/>
            <p:nvPr/>
          </p:nvSpPr>
          <p:spPr bwMode="auto">
            <a:xfrm>
              <a:off x="7127081" y="4511750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5928905" y="5635478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7391400" y="4365233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7876296" y="3971162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808542" y="3942288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7808542" y="4154255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660965" y="4147692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7646586" y="4238624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7563504" y="4241575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7551832" y="4424036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583656" y="4499616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7517784" y="4545118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7986877" y="4476756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7706685" y="4713112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939382" y="4734441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899156" y="4777740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854262" y="4830255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391400" y="5246773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507938" y="5288280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455253" y="5353022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497563" y="5458126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600866" y="5533597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35099" y="5523252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673536" y="5523252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6995336" y="5715000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6909017" y="5737860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6885085" y="5669280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6784240" y="5675336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6829960" y="5737860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6608980" y="5737860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6535477" y="5798820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6295253" y="5955171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6204054" y="5787390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6063163" y="5843419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6249774" y="5882781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6204054" y="5871351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5836588" y="6212989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6106506" y="6084711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5943600" y="5962650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5997611" y="5894211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6106506" y="5989320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6191889" y="5946289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6160436" y="5971124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6128442" y="5768340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6071611" y="5774839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6138502" y="5828179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6014780" y="5820559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6112253" y="5882079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6148478" y="5914934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6097133" y="5908330"/>
              <a:ext cx="45720" cy="457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1728" y="6240497"/>
            <a:ext cx="4960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Hurricanes produce storm surge, devastating winds, flooding, mud-slides, tornadoes</a:t>
            </a:r>
            <a:endParaRPr lang="en-US" sz="1600" b="0" dirty="0"/>
          </a:p>
        </p:txBody>
      </p:sp>
      <p:sp>
        <p:nvSpPr>
          <p:cNvPr id="5" name="Freeform 4"/>
          <p:cNvSpPr/>
          <p:nvPr/>
        </p:nvSpPr>
        <p:spPr bwMode="auto">
          <a:xfrm>
            <a:off x="2449286" y="1426029"/>
            <a:ext cx="3363685" cy="1654628"/>
          </a:xfrm>
          <a:custGeom>
            <a:avLst/>
            <a:gdLst>
              <a:gd name="connsiteX0" fmla="*/ 146957 w 3363685"/>
              <a:gd name="connsiteY0" fmla="*/ 1649185 h 1654628"/>
              <a:gd name="connsiteX1" fmla="*/ 119743 w 3363685"/>
              <a:gd name="connsiteY1" fmla="*/ 1654628 h 1654628"/>
              <a:gd name="connsiteX2" fmla="*/ 76200 w 3363685"/>
              <a:gd name="connsiteY2" fmla="*/ 1616528 h 1654628"/>
              <a:gd name="connsiteX3" fmla="*/ 70757 w 3363685"/>
              <a:gd name="connsiteY3" fmla="*/ 1600200 h 1654628"/>
              <a:gd name="connsiteX4" fmla="*/ 59871 w 3363685"/>
              <a:gd name="connsiteY4" fmla="*/ 1583871 h 1654628"/>
              <a:gd name="connsiteX5" fmla="*/ 54428 w 3363685"/>
              <a:gd name="connsiteY5" fmla="*/ 1562100 h 1654628"/>
              <a:gd name="connsiteX6" fmla="*/ 48985 w 3363685"/>
              <a:gd name="connsiteY6" fmla="*/ 1545771 h 1654628"/>
              <a:gd name="connsiteX7" fmla="*/ 43543 w 3363685"/>
              <a:gd name="connsiteY7" fmla="*/ 1475014 h 1654628"/>
              <a:gd name="connsiteX8" fmla="*/ 32657 w 3363685"/>
              <a:gd name="connsiteY8" fmla="*/ 1442357 h 1654628"/>
              <a:gd name="connsiteX9" fmla="*/ 27214 w 3363685"/>
              <a:gd name="connsiteY9" fmla="*/ 1426028 h 1654628"/>
              <a:gd name="connsiteX10" fmla="*/ 21771 w 3363685"/>
              <a:gd name="connsiteY10" fmla="*/ 1328057 h 1654628"/>
              <a:gd name="connsiteX11" fmla="*/ 16328 w 3363685"/>
              <a:gd name="connsiteY11" fmla="*/ 1311728 h 1654628"/>
              <a:gd name="connsiteX12" fmla="*/ 0 w 3363685"/>
              <a:gd name="connsiteY12" fmla="*/ 1295400 h 1654628"/>
              <a:gd name="connsiteX13" fmla="*/ 5443 w 3363685"/>
              <a:gd name="connsiteY13" fmla="*/ 1251857 h 1654628"/>
              <a:gd name="connsiteX14" fmla="*/ 54428 w 3363685"/>
              <a:gd name="connsiteY14" fmla="*/ 1224642 h 1654628"/>
              <a:gd name="connsiteX15" fmla="*/ 59871 w 3363685"/>
              <a:gd name="connsiteY15" fmla="*/ 1208314 h 1654628"/>
              <a:gd name="connsiteX16" fmla="*/ 70757 w 3363685"/>
              <a:gd name="connsiteY16" fmla="*/ 1191985 h 1654628"/>
              <a:gd name="connsiteX17" fmla="*/ 76200 w 3363685"/>
              <a:gd name="connsiteY17" fmla="*/ 1164771 h 1654628"/>
              <a:gd name="connsiteX18" fmla="*/ 81643 w 3363685"/>
              <a:gd name="connsiteY18" fmla="*/ 1148442 h 1654628"/>
              <a:gd name="connsiteX19" fmla="*/ 87085 w 3363685"/>
              <a:gd name="connsiteY19" fmla="*/ 1126671 h 1654628"/>
              <a:gd name="connsiteX20" fmla="*/ 108857 w 3363685"/>
              <a:gd name="connsiteY20" fmla="*/ 1088571 h 1654628"/>
              <a:gd name="connsiteX21" fmla="*/ 119743 w 3363685"/>
              <a:gd name="connsiteY21" fmla="*/ 1055914 h 1654628"/>
              <a:gd name="connsiteX22" fmla="*/ 130628 w 3363685"/>
              <a:gd name="connsiteY22" fmla="*/ 1023257 h 1654628"/>
              <a:gd name="connsiteX23" fmla="*/ 136071 w 3363685"/>
              <a:gd name="connsiteY23" fmla="*/ 1006928 h 1654628"/>
              <a:gd name="connsiteX24" fmla="*/ 146957 w 3363685"/>
              <a:gd name="connsiteY24" fmla="*/ 990600 h 1654628"/>
              <a:gd name="connsiteX25" fmla="*/ 152400 w 3363685"/>
              <a:gd name="connsiteY25" fmla="*/ 974271 h 1654628"/>
              <a:gd name="connsiteX26" fmla="*/ 163285 w 3363685"/>
              <a:gd name="connsiteY26" fmla="*/ 957942 h 1654628"/>
              <a:gd name="connsiteX27" fmla="*/ 190500 w 3363685"/>
              <a:gd name="connsiteY27" fmla="*/ 914400 h 1654628"/>
              <a:gd name="connsiteX28" fmla="*/ 201385 w 3363685"/>
              <a:gd name="connsiteY28" fmla="*/ 881742 h 1654628"/>
              <a:gd name="connsiteX29" fmla="*/ 206828 w 3363685"/>
              <a:gd name="connsiteY29" fmla="*/ 865414 h 1654628"/>
              <a:gd name="connsiteX30" fmla="*/ 234043 w 3363685"/>
              <a:gd name="connsiteY30" fmla="*/ 827314 h 1654628"/>
              <a:gd name="connsiteX31" fmla="*/ 250371 w 3363685"/>
              <a:gd name="connsiteY31" fmla="*/ 821871 h 1654628"/>
              <a:gd name="connsiteX32" fmla="*/ 261257 w 3363685"/>
              <a:gd name="connsiteY32" fmla="*/ 805542 h 1654628"/>
              <a:gd name="connsiteX33" fmla="*/ 266700 w 3363685"/>
              <a:gd name="connsiteY33" fmla="*/ 789214 h 1654628"/>
              <a:gd name="connsiteX34" fmla="*/ 304800 w 3363685"/>
              <a:gd name="connsiteY34" fmla="*/ 740228 h 1654628"/>
              <a:gd name="connsiteX35" fmla="*/ 315685 w 3363685"/>
              <a:gd name="connsiteY35" fmla="*/ 723900 h 1654628"/>
              <a:gd name="connsiteX36" fmla="*/ 332014 w 3363685"/>
              <a:gd name="connsiteY36" fmla="*/ 713014 h 1654628"/>
              <a:gd name="connsiteX37" fmla="*/ 364671 w 3363685"/>
              <a:gd name="connsiteY37" fmla="*/ 691242 h 1654628"/>
              <a:gd name="connsiteX38" fmla="*/ 386443 w 3363685"/>
              <a:gd name="connsiteY38" fmla="*/ 674914 h 1654628"/>
              <a:gd name="connsiteX39" fmla="*/ 402771 w 3363685"/>
              <a:gd name="connsiteY39" fmla="*/ 669471 h 1654628"/>
              <a:gd name="connsiteX40" fmla="*/ 435428 w 3363685"/>
              <a:gd name="connsiteY40" fmla="*/ 647700 h 1654628"/>
              <a:gd name="connsiteX41" fmla="*/ 468085 w 3363685"/>
              <a:gd name="connsiteY41" fmla="*/ 625928 h 1654628"/>
              <a:gd name="connsiteX42" fmla="*/ 484414 w 3363685"/>
              <a:gd name="connsiteY42" fmla="*/ 620485 h 1654628"/>
              <a:gd name="connsiteX43" fmla="*/ 533400 w 3363685"/>
              <a:gd name="connsiteY43" fmla="*/ 593271 h 1654628"/>
              <a:gd name="connsiteX44" fmla="*/ 549728 w 3363685"/>
              <a:gd name="connsiteY44" fmla="*/ 582385 h 1654628"/>
              <a:gd name="connsiteX45" fmla="*/ 566057 w 3363685"/>
              <a:gd name="connsiteY45" fmla="*/ 576942 h 1654628"/>
              <a:gd name="connsiteX46" fmla="*/ 620485 w 3363685"/>
              <a:gd name="connsiteY46" fmla="*/ 566057 h 1654628"/>
              <a:gd name="connsiteX47" fmla="*/ 636814 w 3363685"/>
              <a:gd name="connsiteY47" fmla="*/ 560614 h 1654628"/>
              <a:gd name="connsiteX48" fmla="*/ 685800 w 3363685"/>
              <a:gd name="connsiteY48" fmla="*/ 555171 h 1654628"/>
              <a:gd name="connsiteX49" fmla="*/ 702128 w 3363685"/>
              <a:gd name="connsiteY49" fmla="*/ 549728 h 1654628"/>
              <a:gd name="connsiteX50" fmla="*/ 723900 w 3363685"/>
              <a:gd name="connsiteY50" fmla="*/ 544285 h 1654628"/>
              <a:gd name="connsiteX51" fmla="*/ 756557 w 3363685"/>
              <a:gd name="connsiteY51" fmla="*/ 533400 h 1654628"/>
              <a:gd name="connsiteX52" fmla="*/ 772885 w 3363685"/>
              <a:gd name="connsiteY52" fmla="*/ 522514 h 1654628"/>
              <a:gd name="connsiteX53" fmla="*/ 794657 w 3363685"/>
              <a:gd name="connsiteY53" fmla="*/ 517071 h 1654628"/>
              <a:gd name="connsiteX54" fmla="*/ 843643 w 3363685"/>
              <a:gd name="connsiteY54" fmla="*/ 506185 h 1654628"/>
              <a:gd name="connsiteX55" fmla="*/ 876300 w 3363685"/>
              <a:gd name="connsiteY55" fmla="*/ 495300 h 1654628"/>
              <a:gd name="connsiteX56" fmla="*/ 892628 w 3363685"/>
              <a:gd name="connsiteY56" fmla="*/ 478971 h 1654628"/>
              <a:gd name="connsiteX57" fmla="*/ 925285 w 3363685"/>
              <a:gd name="connsiteY57" fmla="*/ 468085 h 1654628"/>
              <a:gd name="connsiteX58" fmla="*/ 941614 w 3363685"/>
              <a:gd name="connsiteY58" fmla="*/ 462642 h 1654628"/>
              <a:gd name="connsiteX59" fmla="*/ 974271 w 3363685"/>
              <a:gd name="connsiteY59" fmla="*/ 446314 h 1654628"/>
              <a:gd name="connsiteX60" fmla="*/ 1006928 w 3363685"/>
              <a:gd name="connsiteY60" fmla="*/ 424542 h 1654628"/>
              <a:gd name="connsiteX61" fmla="*/ 1061357 w 3363685"/>
              <a:gd name="connsiteY61" fmla="*/ 397328 h 1654628"/>
              <a:gd name="connsiteX62" fmla="*/ 1094014 w 3363685"/>
              <a:gd name="connsiteY62" fmla="*/ 375557 h 1654628"/>
              <a:gd name="connsiteX63" fmla="*/ 1104900 w 3363685"/>
              <a:gd name="connsiteY63" fmla="*/ 359228 h 1654628"/>
              <a:gd name="connsiteX64" fmla="*/ 1153885 w 3363685"/>
              <a:gd name="connsiteY64" fmla="*/ 332014 h 1654628"/>
              <a:gd name="connsiteX65" fmla="*/ 1159328 w 3363685"/>
              <a:gd name="connsiteY65" fmla="*/ 315685 h 1654628"/>
              <a:gd name="connsiteX66" fmla="*/ 1191985 w 3363685"/>
              <a:gd name="connsiteY66" fmla="*/ 293914 h 1654628"/>
              <a:gd name="connsiteX67" fmla="*/ 1208314 w 3363685"/>
              <a:gd name="connsiteY67" fmla="*/ 283028 h 1654628"/>
              <a:gd name="connsiteX68" fmla="*/ 1224643 w 3363685"/>
              <a:gd name="connsiteY68" fmla="*/ 277585 h 1654628"/>
              <a:gd name="connsiteX69" fmla="*/ 1257300 w 3363685"/>
              <a:gd name="connsiteY69" fmla="*/ 255814 h 1654628"/>
              <a:gd name="connsiteX70" fmla="*/ 1289957 w 3363685"/>
              <a:gd name="connsiteY70" fmla="*/ 244928 h 1654628"/>
              <a:gd name="connsiteX71" fmla="*/ 1306285 w 3363685"/>
              <a:gd name="connsiteY71" fmla="*/ 239485 h 1654628"/>
              <a:gd name="connsiteX72" fmla="*/ 1322614 w 3363685"/>
              <a:gd name="connsiteY72" fmla="*/ 228600 h 1654628"/>
              <a:gd name="connsiteX73" fmla="*/ 1349828 w 3363685"/>
              <a:gd name="connsiteY73" fmla="*/ 206828 h 1654628"/>
              <a:gd name="connsiteX74" fmla="*/ 1398814 w 3363685"/>
              <a:gd name="connsiteY74" fmla="*/ 179614 h 1654628"/>
              <a:gd name="connsiteX75" fmla="*/ 1409700 w 3363685"/>
              <a:gd name="connsiteY75" fmla="*/ 163285 h 1654628"/>
              <a:gd name="connsiteX76" fmla="*/ 1426028 w 3363685"/>
              <a:gd name="connsiteY76" fmla="*/ 157842 h 1654628"/>
              <a:gd name="connsiteX77" fmla="*/ 1447800 w 3363685"/>
              <a:gd name="connsiteY77" fmla="*/ 146957 h 1654628"/>
              <a:gd name="connsiteX78" fmla="*/ 1464128 w 3363685"/>
              <a:gd name="connsiteY78" fmla="*/ 130628 h 1654628"/>
              <a:gd name="connsiteX79" fmla="*/ 1480457 w 3363685"/>
              <a:gd name="connsiteY79" fmla="*/ 125185 h 1654628"/>
              <a:gd name="connsiteX80" fmla="*/ 1524000 w 3363685"/>
              <a:gd name="connsiteY80" fmla="*/ 108857 h 1654628"/>
              <a:gd name="connsiteX81" fmla="*/ 1540328 w 3363685"/>
              <a:gd name="connsiteY81" fmla="*/ 97971 h 1654628"/>
              <a:gd name="connsiteX82" fmla="*/ 1556657 w 3363685"/>
              <a:gd name="connsiteY82" fmla="*/ 92528 h 1654628"/>
              <a:gd name="connsiteX83" fmla="*/ 1616528 w 3363685"/>
              <a:gd name="connsiteY83" fmla="*/ 81642 h 1654628"/>
              <a:gd name="connsiteX84" fmla="*/ 1714500 w 3363685"/>
              <a:gd name="connsiteY84" fmla="*/ 65314 h 1654628"/>
              <a:gd name="connsiteX85" fmla="*/ 1774371 w 3363685"/>
              <a:gd name="connsiteY85" fmla="*/ 48985 h 1654628"/>
              <a:gd name="connsiteX86" fmla="*/ 1790700 w 3363685"/>
              <a:gd name="connsiteY86" fmla="*/ 43542 h 1654628"/>
              <a:gd name="connsiteX87" fmla="*/ 1861457 w 3363685"/>
              <a:gd name="connsiteY87" fmla="*/ 27214 h 1654628"/>
              <a:gd name="connsiteX88" fmla="*/ 1915885 w 3363685"/>
              <a:gd name="connsiteY88" fmla="*/ 21771 h 1654628"/>
              <a:gd name="connsiteX89" fmla="*/ 1986643 w 3363685"/>
              <a:gd name="connsiteY89" fmla="*/ 5442 h 1654628"/>
              <a:gd name="connsiteX90" fmla="*/ 2024743 w 3363685"/>
              <a:gd name="connsiteY90" fmla="*/ 0 h 1654628"/>
              <a:gd name="connsiteX91" fmla="*/ 2100943 w 3363685"/>
              <a:gd name="connsiteY91" fmla="*/ 5442 h 1654628"/>
              <a:gd name="connsiteX92" fmla="*/ 2139043 w 3363685"/>
              <a:gd name="connsiteY92" fmla="*/ 16328 h 1654628"/>
              <a:gd name="connsiteX93" fmla="*/ 2155371 w 3363685"/>
              <a:gd name="connsiteY93" fmla="*/ 27214 h 1654628"/>
              <a:gd name="connsiteX94" fmla="*/ 2204357 w 3363685"/>
              <a:gd name="connsiteY94" fmla="*/ 43542 h 1654628"/>
              <a:gd name="connsiteX95" fmla="*/ 2253343 w 3363685"/>
              <a:gd name="connsiteY95" fmla="*/ 59871 h 1654628"/>
              <a:gd name="connsiteX96" fmla="*/ 2286000 w 3363685"/>
              <a:gd name="connsiteY96" fmla="*/ 70757 h 1654628"/>
              <a:gd name="connsiteX97" fmla="*/ 2378528 w 3363685"/>
              <a:gd name="connsiteY97" fmla="*/ 76200 h 1654628"/>
              <a:gd name="connsiteX98" fmla="*/ 2416628 w 3363685"/>
              <a:gd name="connsiteY98" fmla="*/ 87085 h 1654628"/>
              <a:gd name="connsiteX99" fmla="*/ 2481943 w 3363685"/>
              <a:gd name="connsiteY99" fmla="*/ 81642 h 1654628"/>
              <a:gd name="connsiteX100" fmla="*/ 2612571 w 3363685"/>
              <a:gd name="connsiteY100" fmla="*/ 65314 h 1654628"/>
              <a:gd name="connsiteX101" fmla="*/ 2732314 w 3363685"/>
              <a:gd name="connsiteY101" fmla="*/ 70757 h 1654628"/>
              <a:gd name="connsiteX102" fmla="*/ 2770414 w 3363685"/>
              <a:gd name="connsiteY102" fmla="*/ 81642 h 1654628"/>
              <a:gd name="connsiteX103" fmla="*/ 2792185 w 3363685"/>
              <a:gd name="connsiteY103" fmla="*/ 87085 h 1654628"/>
              <a:gd name="connsiteX104" fmla="*/ 2830285 w 3363685"/>
              <a:gd name="connsiteY104" fmla="*/ 125185 h 1654628"/>
              <a:gd name="connsiteX105" fmla="*/ 2846614 w 3363685"/>
              <a:gd name="connsiteY105" fmla="*/ 136071 h 1654628"/>
              <a:gd name="connsiteX106" fmla="*/ 2901043 w 3363685"/>
              <a:gd name="connsiteY106" fmla="*/ 152400 h 1654628"/>
              <a:gd name="connsiteX107" fmla="*/ 2988128 w 3363685"/>
              <a:gd name="connsiteY107" fmla="*/ 168728 h 1654628"/>
              <a:gd name="connsiteX108" fmla="*/ 3009900 w 3363685"/>
              <a:gd name="connsiteY108" fmla="*/ 179614 h 1654628"/>
              <a:gd name="connsiteX109" fmla="*/ 3026228 w 3363685"/>
              <a:gd name="connsiteY109" fmla="*/ 195942 h 1654628"/>
              <a:gd name="connsiteX110" fmla="*/ 3058885 w 3363685"/>
              <a:gd name="connsiteY110" fmla="*/ 206828 h 1654628"/>
              <a:gd name="connsiteX111" fmla="*/ 3075214 w 3363685"/>
              <a:gd name="connsiteY111" fmla="*/ 217714 h 1654628"/>
              <a:gd name="connsiteX112" fmla="*/ 3113314 w 3363685"/>
              <a:gd name="connsiteY112" fmla="*/ 228600 h 1654628"/>
              <a:gd name="connsiteX113" fmla="*/ 3184071 w 3363685"/>
              <a:gd name="connsiteY113" fmla="*/ 223157 h 1654628"/>
              <a:gd name="connsiteX114" fmla="*/ 3205843 w 3363685"/>
              <a:gd name="connsiteY114" fmla="*/ 212271 h 1654628"/>
              <a:gd name="connsiteX115" fmla="*/ 3260271 w 3363685"/>
              <a:gd name="connsiteY115" fmla="*/ 206828 h 1654628"/>
              <a:gd name="connsiteX116" fmla="*/ 3287485 w 3363685"/>
              <a:gd name="connsiteY116" fmla="*/ 201385 h 1654628"/>
              <a:gd name="connsiteX117" fmla="*/ 3363685 w 3363685"/>
              <a:gd name="connsiteY117" fmla="*/ 217714 h 165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3363685" h="1654628">
                <a:moveTo>
                  <a:pt x="146957" y="1649185"/>
                </a:moveTo>
                <a:cubicBezTo>
                  <a:pt x="137886" y="1650999"/>
                  <a:pt x="128994" y="1654628"/>
                  <a:pt x="119743" y="1654628"/>
                </a:cubicBezTo>
                <a:cubicBezTo>
                  <a:pt x="95561" y="1654628"/>
                  <a:pt x="84138" y="1640341"/>
                  <a:pt x="76200" y="1616528"/>
                </a:cubicBezTo>
                <a:cubicBezTo>
                  <a:pt x="74386" y="1611085"/>
                  <a:pt x="73323" y="1605331"/>
                  <a:pt x="70757" y="1600200"/>
                </a:cubicBezTo>
                <a:cubicBezTo>
                  <a:pt x="67831" y="1594349"/>
                  <a:pt x="63500" y="1589314"/>
                  <a:pt x="59871" y="1583871"/>
                </a:cubicBezTo>
                <a:cubicBezTo>
                  <a:pt x="58057" y="1576614"/>
                  <a:pt x="56483" y="1569293"/>
                  <a:pt x="54428" y="1562100"/>
                </a:cubicBezTo>
                <a:cubicBezTo>
                  <a:pt x="52852" y="1556583"/>
                  <a:pt x="49697" y="1551464"/>
                  <a:pt x="48985" y="1545771"/>
                </a:cubicBezTo>
                <a:cubicBezTo>
                  <a:pt x="46051" y="1522298"/>
                  <a:pt x="47232" y="1498380"/>
                  <a:pt x="43543" y="1475014"/>
                </a:cubicBezTo>
                <a:cubicBezTo>
                  <a:pt x="41753" y="1463680"/>
                  <a:pt x="36286" y="1453243"/>
                  <a:pt x="32657" y="1442357"/>
                </a:cubicBezTo>
                <a:lnTo>
                  <a:pt x="27214" y="1426028"/>
                </a:lnTo>
                <a:cubicBezTo>
                  <a:pt x="25400" y="1393371"/>
                  <a:pt x="24872" y="1360617"/>
                  <a:pt x="21771" y="1328057"/>
                </a:cubicBezTo>
                <a:cubicBezTo>
                  <a:pt x="21227" y="1322345"/>
                  <a:pt x="19511" y="1316502"/>
                  <a:pt x="16328" y="1311728"/>
                </a:cubicBezTo>
                <a:cubicBezTo>
                  <a:pt x="12058" y="1305324"/>
                  <a:pt x="5443" y="1300843"/>
                  <a:pt x="0" y="1295400"/>
                </a:cubicBezTo>
                <a:cubicBezTo>
                  <a:pt x="1814" y="1280886"/>
                  <a:pt x="-1927" y="1264492"/>
                  <a:pt x="5443" y="1251857"/>
                </a:cubicBezTo>
                <a:cubicBezTo>
                  <a:pt x="14478" y="1236368"/>
                  <a:pt x="38140" y="1230072"/>
                  <a:pt x="54428" y="1224642"/>
                </a:cubicBezTo>
                <a:cubicBezTo>
                  <a:pt x="56242" y="1219199"/>
                  <a:pt x="57305" y="1213445"/>
                  <a:pt x="59871" y="1208314"/>
                </a:cubicBezTo>
                <a:cubicBezTo>
                  <a:pt x="62797" y="1202463"/>
                  <a:pt x="68460" y="1198110"/>
                  <a:pt x="70757" y="1191985"/>
                </a:cubicBezTo>
                <a:cubicBezTo>
                  <a:pt x="74005" y="1183323"/>
                  <a:pt x="73956" y="1173746"/>
                  <a:pt x="76200" y="1164771"/>
                </a:cubicBezTo>
                <a:cubicBezTo>
                  <a:pt x="77592" y="1159205"/>
                  <a:pt x="80067" y="1153959"/>
                  <a:pt x="81643" y="1148442"/>
                </a:cubicBezTo>
                <a:cubicBezTo>
                  <a:pt x="83698" y="1141249"/>
                  <a:pt x="84459" y="1133675"/>
                  <a:pt x="87085" y="1126671"/>
                </a:cubicBezTo>
                <a:cubicBezTo>
                  <a:pt x="113140" y="1057189"/>
                  <a:pt x="83599" y="1145401"/>
                  <a:pt x="108857" y="1088571"/>
                </a:cubicBezTo>
                <a:cubicBezTo>
                  <a:pt x="113517" y="1078085"/>
                  <a:pt x="116115" y="1066800"/>
                  <a:pt x="119743" y="1055914"/>
                </a:cubicBezTo>
                <a:lnTo>
                  <a:pt x="130628" y="1023257"/>
                </a:lnTo>
                <a:cubicBezTo>
                  <a:pt x="132442" y="1017814"/>
                  <a:pt x="132888" y="1011702"/>
                  <a:pt x="136071" y="1006928"/>
                </a:cubicBezTo>
                <a:lnTo>
                  <a:pt x="146957" y="990600"/>
                </a:lnTo>
                <a:cubicBezTo>
                  <a:pt x="148771" y="985157"/>
                  <a:pt x="149834" y="979403"/>
                  <a:pt x="152400" y="974271"/>
                </a:cubicBezTo>
                <a:cubicBezTo>
                  <a:pt x="155325" y="968420"/>
                  <a:pt x="160628" y="963920"/>
                  <a:pt x="163285" y="957942"/>
                </a:cubicBezTo>
                <a:cubicBezTo>
                  <a:pt x="182374" y="914990"/>
                  <a:pt x="161126" y="933981"/>
                  <a:pt x="190500" y="914400"/>
                </a:cubicBezTo>
                <a:lnTo>
                  <a:pt x="201385" y="881742"/>
                </a:lnTo>
                <a:cubicBezTo>
                  <a:pt x="203199" y="876299"/>
                  <a:pt x="204262" y="870545"/>
                  <a:pt x="206828" y="865414"/>
                </a:cubicBezTo>
                <a:cubicBezTo>
                  <a:pt x="215342" y="848386"/>
                  <a:pt x="217492" y="838348"/>
                  <a:pt x="234043" y="827314"/>
                </a:cubicBezTo>
                <a:cubicBezTo>
                  <a:pt x="238817" y="824132"/>
                  <a:pt x="244928" y="823685"/>
                  <a:pt x="250371" y="821871"/>
                </a:cubicBezTo>
                <a:cubicBezTo>
                  <a:pt x="254000" y="816428"/>
                  <a:pt x="258331" y="811393"/>
                  <a:pt x="261257" y="805542"/>
                </a:cubicBezTo>
                <a:cubicBezTo>
                  <a:pt x="263823" y="800411"/>
                  <a:pt x="263914" y="794229"/>
                  <a:pt x="266700" y="789214"/>
                </a:cubicBezTo>
                <a:cubicBezTo>
                  <a:pt x="294214" y="739688"/>
                  <a:pt x="278353" y="771965"/>
                  <a:pt x="304800" y="740228"/>
                </a:cubicBezTo>
                <a:cubicBezTo>
                  <a:pt x="308988" y="735203"/>
                  <a:pt x="311060" y="728525"/>
                  <a:pt x="315685" y="723900"/>
                </a:cubicBezTo>
                <a:cubicBezTo>
                  <a:pt x="320311" y="719274"/>
                  <a:pt x="326989" y="717202"/>
                  <a:pt x="332014" y="713014"/>
                </a:cubicBezTo>
                <a:cubicBezTo>
                  <a:pt x="359195" y="690363"/>
                  <a:pt x="335976" y="700808"/>
                  <a:pt x="364671" y="691242"/>
                </a:cubicBezTo>
                <a:cubicBezTo>
                  <a:pt x="371928" y="685799"/>
                  <a:pt x="378567" y="679415"/>
                  <a:pt x="386443" y="674914"/>
                </a:cubicBezTo>
                <a:cubicBezTo>
                  <a:pt x="391424" y="672068"/>
                  <a:pt x="397997" y="672653"/>
                  <a:pt x="402771" y="669471"/>
                </a:cubicBezTo>
                <a:cubicBezTo>
                  <a:pt x="443537" y="642293"/>
                  <a:pt x="396608" y="660639"/>
                  <a:pt x="435428" y="647700"/>
                </a:cubicBezTo>
                <a:cubicBezTo>
                  <a:pt x="446314" y="640443"/>
                  <a:pt x="455673" y="630065"/>
                  <a:pt x="468085" y="625928"/>
                </a:cubicBezTo>
                <a:cubicBezTo>
                  <a:pt x="473528" y="624114"/>
                  <a:pt x="479399" y="623271"/>
                  <a:pt x="484414" y="620485"/>
                </a:cubicBezTo>
                <a:cubicBezTo>
                  <a:pt x="540561" y="589293"/>
                  <a:pt x="496452" y="605587"/>
                  <a:pt x="533400" y="593271"/>
                </a:cubicBezTo>
                <a:cubicBezTo>
                  <a:pt x="538843" y="589642"/>
                  <a:pt x="543877" y="585310"/>
                  <a:pt x="549728" y="582385"/>
                </a:cubicBezTo>
                <a:cubicBezTo>
                  <a:pt x="554860" y="579819"/>
                  <a:pt x="560540" y="578518"/>
                  <a:pt x="566057" y="576942"/>
                </a:cubicBezTo>
                <a:cubicBezTo>
                  <a:pt x="604004" y="566101"/>
                  <a:pt x="572380" y="576747"/>
                  <a:pt x="620485" y="566057"/>
                </a:cubicBezTo>
                <a:cubicBezTo>
                  <a:pt x="626086" y="564812"/>
                  <a:pt x="631155" y="561557"/>
                  <a:pt x="636814" y="560614"/>
                </a:cubicBezTo>
                <a:cubicBezTo>
                  <a:pt x="653020" y="557913"/>
                  <a:pt x="669471" y="556985"/>
                  <a:pt x="685800" y="555171"/>
                </a:cubicBezTo>
                <a:cubicBezTo>
                  <a:pt x="691243" y="553357"/>
                  <a:pt x="696612" y="551304"/>
                  <a:pt x="702128" y="549728"/>
                </a:cubicBezTo>
                <a:cubicBezTo>
                  <a:pt x="709321" y="547673"/>
                  <a:pt x="716735" y="546434"/>
                  <a:pt x="723900" y="544285"/>
                </a:cubicBezTo>
                <a:cubicBezTo>
                  <a:pt x="734891" y="540988"/>
                  <a:pt x="756557" y="533400"/>
                  <a:pt x="756557" y="533400"/>
                </a:cubicBezTo>
                <a:cubicBezTo>
                  <a:pt x="762000" y="529771"/>
                  <a:pt x="766873" y="525091"/>
                  <a:pt x="772885" y="522514"/>
                </a:cubicBezTo>
                <a:cubicBezTo>
                  <a:pt x="779761" y="519567"/>
                  <a:pt x="787464" y="519126"/>
                  <a:pt x="794657" y="517071"/>
                </a:cubicBezTo>
                <a:cubicBezTo>
                  <a:pt x="832176" y="506351"/>
                  <a:pt x="784702" y="516009"/>
                  <a:pt x="843643" y="506185"/>
                </a:cubicBezTo>
                <a:cubicBezTo>
                  <a:pt x="854529" y="502557"/>
                  <a:pt x="868187" y="503414"/>
                  <a:pt x="876300" y="495300"/>
                </a:cubicBezTo>
                <a:cubicBezTo>
                  <a:pt x="881743" y="489857"/>
                  <a:pt x="885899" y="482709"/>
                  <a:pt x="892628" y="478971"/>
                </a:cubicBezTo>
                <a:cubicBezTo>
                  <a:pt x="902658" y="473398"/>
                  <a:pt x="914399" y="471714"/>
                  <a:pt x="925285" y="468085"/>
                </a:cubicBezTo>
                <a:cubicBezTo>
                  <a:pt x="930728" y="466271"/>
                  <a:pt x="936840" y="465824"/>
                  <a:pt x="941614" y="462642"/>
                </a:cubicBezTo>
                <a:cubicBezTo>
                  <a:pt x="962717" y="448575"/>
                  <a:pt x="951737" y="453826"/>
                  <a:pt x="974271" y="446314"/>
                </a:cubicBezTo>
                <a:cubicBezTo>
                  <a:pt x="1010508" y="410077"/>
                  <a:pt x="971483" y="444234"/>
                  <a:pt x="1006928" y="424542"/>
                </a:cubicBezTo>
                <a:cubicBezTo>
                  <a:pt x="1059946" y="395087"/>
                  <a:pt x="1018809" y="407965"/>
                  <a:pt x="1061357" y="397328"/>
                </a:cubicBezTo>
                <a:cubicBezTo>
                  <a:pt x="1072243" y="390071"/>
                  <a:pt x="1086757" y="386443"/>
                  <a:pt x="1094014" y="375557"/>
                </a:cubicBezTo>
                <a:cubicBezTo>
                  <a:pt x="1097643" y="370114"/>
                  <a:pt x="1099977" y="363536"/>
                  <a:pt x="1104900" y="359228"/>
                </a:cubicBezTo>
                <a:cubicBezTo>
                  <a:pt x="1127933" y="339074"/>
                  <a:pt x="1131459" y="339490"/>
                  <a:pt x="1153885" y="332014"/>
                </a:cubicBezTo>
                <a:cubicBezTo>
                  <a:pt x="1155699" y="326571"/>
                  <a:pt x="1155271" y="319742"/>
                  <a:pt x="1159328" y="315685"/>
                </a:cubicBezTo>
                <a:cubicBezTo>
                  <a:pt x="1168579" y="306434"/>
                  <a:pt x="1181099" y="301171"/>
                  <a:pt x="1191985" y="293914"/>
                </a:cubicBezTo>
                <a:cubicBezTo>
                  <a:pt x="1197428" y="290285"/>
                  <a:pt x="1202108" y="285097"/>
                  <a:pt x="1208314" y="283028"/>
                </a:cubicBezTo>
                <a:cubicBezTo>
                  <a:pt x="1213757" y="281214"/>
                  <a:pt x="1219628" y="280371"/>
                  <a:pt x="1224643" y="277585"/>
                </a:cubicBezTo>
                <a:cubicBezTo>
                  <a:pt x="1236080" y="271231"/>
                  <a:pt x="1244889" y="259951"/>
                  <a:pt x="1257300" y="255814"/>
                </a:cubicBezTo>
                <a:lnTo>
                  <a:pt x="1289957" y="244928"/>
                </a:lnTo>
                <a:cubicBezTo>
                  <a:pt x="1295400" y="243114"/>
                  <a:pt x="1301511" y="242667"/>
                  <a:pt x="1306285" y="239485"/>
                </a:cubicBezTo>
                <a:lnTo>
                  <a:pt x="1322614" y="228600"/>
                </a:lnTo>
                <a:cubicBezTo>
                  <a:pt x="1342728" y="198430"/>
                  <a:pt x="1321992" y="222292"/>
                  <a:pt x="1349828" y="206828"/>
                </a:cubicBezTo>
                <a:cubicBezTo>
                  <a:pt x="1405972" y="175637"/>
                  <a:pt x="1361867" y="191930"/>
                  <a:pt x="1398814" y="179614"/>
                </a:cubicBezTo>
                <a:cubicBezTo>
                  <a:pt x="1402443" y="174171"/>
                  <a:pt x="1404592" y="167372"/>
                  <a:pt x="1409700" y="163285"/>
                </a:cubicBezTo>
                <a:cubicBezTo>
                  <a:pt x="1414180" y="159701"/>
                  <a:pt x="1420755" y="160102"/>
                  <a:pt x="1426028" y="157842"/>
                </a:cubicBezTo>
                <a:cubicBezTo>
                  <a:pt x="1433486" y="154646"/>
                  <a:pt x="1440543" y="150585"/>
                  <a:pt x="1447800" y="146957"/>
                </a:cubicBezTo>
                <a:cubicBezTo>
                  <a:pt x="1453243" y="141514"/>
                  <a:pt x="1457723" y="134898"/>
                  <a:pt x="1464128" y="130628"/>
                </a:cubicBezTo>
                <a:cubicBezTo>
                  <a:pt x="1468902" y="127445"/>
                  <a:pt x="1475183" y="127445"/>
                  <a:pt x="1480457" y="125185"/>
                </a:cubicBezTo>
                <a:cubicBezTo>
                  <a:pt x="1520303" y="108109"/>
                  <a:pt x="1483860" y="118892"/>
                  <a:pt x="1524000" y="108857"/>
                </a:cubicBezTo>
                <a:cubicBezTo>
                  <a:pt x="1529443" y="105228"/>
                  <a:pt x="1534477" y="100896"/>
                  <a:pt x="1540328" y="97971"/>
                </a:cubicBezTo>
                <a:cubicBezTo>
                  <a:pt x="1545460" y="95405"/>
                  <a:pt x="1551056" y="93773"/>
                  <a:pt x="1556657" y="92528"/>
                </a:cubicBezTo>
                <a:cubicBezTo>
                  <a:pt x="1579069" y="87547"/>
                  <a:pt x="1594730" y="87587"/>
                  <a:pt x="1616528" y="81642"/>
                </a:cubicBezTo>
                <a:cubicBezTo>
                  <a:pt x="1686991" y="62425"/>
                  <a:pt x="1605231" y="74420"/>
                  <a:pt x="1714500" y="65314"/>
                </a:cubicBezTo>
                <a:cubicBezTo>
                  <a:pt x="1784557" y="41961"/>
                  <a:pt x="1712828" y="64371"/>
                  <a:pt x="1774371" y="48985"/>
                </a:cubicBezTo>
                <a:cubicBezTo>
                  <a:pt x="1779937" y="47593"/>
                  <a:pt x="1785165" y="45052"/>
                  <a:pt x="1790700" y="43542"/>
                </a:cubicBezTo>
                <a:cubicBezTo>
                  <a:pt x="1802251" y="40392"/>
                  <a:pt x="1844904" y="29421"/>
                  <a:pt x="1861457" y="27214"/>
                </a:cubicBezTo>
                <a:cubicBezTo>
                  <a:pt x="1879530" y="24804"/>
                  <a:pt x="1897742" y="23585"/>
                  <a:pt x="1915885" y="21771"/>
                </a:cubicBezTo>
                <a:cubicBezTo>
                  <a:pt x="1941304" y="15416"/>
                  <a:pt x="1961514" y="9630"/>
                  <a:pt x="1986643" y="5442"/>
                </a:cubicBezTo>
                <a:cubicBezTo>
                  <a:pt x="1999297" y="3333"/>
                  <a:pt x="2012043" y="1814"/>
                  <a:pt x="2024743" y="0"/>
                </a:cubicBezTo>
                <a:cubicBezTo>
                  <a:pt x="2050143" y="1814"/>
                  <a:pt x="2075634" y="2630"/>
                  <a:pt x="2100943" y="5442"/>
                </a:cubicBezTo>
                <a:cubicBezTo>
                  <a:pt x="2111193" y="6581"/>
                  <a:pt x="2128724" y="12888"/>
                  <a:pt x="2139043" y="16328"/>
                </a:cubicBezTo>
                <a:cubicBezTo>
                  <a:pt x="2144486" y="19957"/>
                  <a:pt x="2149393" y="24557"/>
                  <a:pt x="2155371" y="27214"/>
                </a:cubicBezTo>
                <a:cubicBezTo>
                  <a:pt x="2155401" y="27228"/>
                  <a:pt x="2196177" y="40815"/>
                  <a:pt x="2204357" y="43542"/>
                </a:cubicBezTo>
                <a:lnTo>
                  <a:pt x="2253343" y="59871"/>
                </a:lnTo>
                <a:cubicBezTo>
                  <a:pt x="2253345" y="59872"/>
                  <a:pt x="2285998" y="70757"/>
                  <a:pt x="2286000" y="70757"/>
                </a:cubicBezTo>
                <a:lnTo>
                  <a:pt x="2378528" y="76200"/>
                </a:lnTo>
                <a:cubicBezTo>
                  <a:pt x="2386225" y="78765"/>
                  <a:pt x="2409798" y="87085"/>
                  <a:pt x="2416628" y="87085"/>
                </a:cubicBezTo>
                <a:cubicBezTo>
                  <a:pt x="2438475" y="87085"/>
                  <a:pt x="2460171" y="83456"/>
                  <a:pt x="2481943" y="81642"/>
                </a:cubicBezTo>
                <a:cubicBezTo>
                  <a:pt x="2542159" y="41499"/>
                  <a:pt x="2500676" y="59719"/>
                  <a:pt x="2612571" y="65314"/>
                </a:cubicBezTo>
                <a:lnTo>
                  <a:pt x="2732314" y="70757"/>
                </a:lnTo>
                <a:cubicBezTo>
                  <a:pt x="2800372" y="87772"/>
                  <a:pt x="2715756" y="66026"/>
                  <a:pt x="2770414" y="81642"/>
                </a:cubicBezTo>
                <a:cubicBezTo>
                  <a:pt x="2777607" y="83697"/>
                  <a:pt x="2784928" y="85271"/>
                  <a:pt x="2792185" y="87085"/>
                </a:cubicBezTo>
                <a:cubicBezTo>
                  <a:pt x="2801765" y="115826"/>
                  <a:pt x="2792854" y="100231"/>
                  <a:pt x="2830285" y="125185"/>
                </a:cubicBezTo>
                <a:lnTo>
                  <a:pt x="2846614" y="136071"/>
                </a:lnTo>
                <a:cubicBezTo>
                  <a:pt x="2873617" y="154073"/>
                  <a:pt x="2856467" y="146032"/>
                  <a:pt x="2901043" y="152400"/>
                </a:cubicBezTo>
                <a:cubicBezTo>
                  <a:pt x="2950998" y="169051"/>
                  <a:pt x="2922283" y="162143"/>
                  <a:pt x="2988128" y="168728"/>
                </a:cubicBezTo>
                <a:cubicBezTo>
                  <a:pt x="2995385" y="172357"/>
                  <a:pt x="3003297" y="174898"/>
                  <a:pt x="3009900" y="179614"/>
                </a:cubicBezTo>
                <a:cubicBezTo>
                  <a:pt x="3016163" y="184088"/>
                  <a:pt x="3019500" y="192204"/>
                  <a:pt x="3026228" y="195942"/>
                </a:cubicBezTo>
                <a:cubicBezTo>
                  <a:pt x="3036259" y="201515"/>
                  <a:pt x="3049338" y="200463"/>
                  <a:pt x="3058885" y="206828"/>
                </a:cubicBezTo>
                <a:cubicBezTo>
                  <a:pt x="3064328" y="210457"/>
                  <a:pt x="3069363" y="214788"/>
                  <a:pt x="3075214" y="217714"/>
                </a:cubicBezTo>
                <a:cubicBezTo>
                  <a:pt x="3083022" y="221618"/>
                  <a:pt x="3106339" y="226856"/>
                  <a:pt x="3113314" y="228600"/>
                </a:cubicBezTo>
                <a:cubicBezTo>
                  <a:pt x="3136900" y="226786"/>
                  <a:pt x="3160776" y="227268"/>
                  <a:pt x="3184071" y="223157"/>
                </a:cubicBezTo>
                <a:cubicBezTo>
                  <a:pt x="3192061" y="221747"/>
                  <a:pt x="3197909" y="213971"/>
                  <a:pt x="3205843" y="212271"/>
                </a:cubicBezTo>
                <a:cubicBezTo>
                  <a:pt x="3223671" y="208451"/>
                  <a:pt x="3242198" y="209238"/>
                  <a:pt x="3260271" y="206828"/>
                </a:cubicBezTo>
                <a:cubicBezTo>
                  <a:pt x="3269441" y="205605"/>
                  <a:pt x="3278414" y="203199"/>
                  <a:pt x="3287485" y="201385"/>
                </a:cubicBezTo>
                <a:cubicBezTo>
                  <a:pt x="3357914" y="207254"/>
                  <a:pt x="3337352" y="191379"/>
                  <a:pt x="3363685" y="217714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540879" y="2563586"/>
            <a:ext cx="74736" cy="522514"/>
          </a:xfrm>
          <a:custGeom>
            <a:avLst/>
            <a:gdLst>
              <a:gd name="connsiteX0" fmla="*/ 66250 w 74736"/>
              <a:gd name="connsiteY0" fmla="*/ 522514 h 522514"/>
              <a:gd name="connsiteX1" fmla="*/ 66250 w 74736"/>
              <a:gd name="connsiteY1" fmla="*/ 381000 h 522514"/>
              <a:gd name="connsiteX2" fmla="*/ 44478 w 74736"/>
              <a:gd name="connsiteY2" fmla="*/ 332014 h 522514"/>
              <a:gd name="connsiteX3" fmla="*/ 33592 w 74736"/>
              <a:gd name="connsiteY3" fmla="*/ 299357 h 522514"/>
              <a:gd name="connsiteX4" fmla="*/ 28150 w 74736"/>
              <a:gd name="connsiteY4" fmla="*/ 261257 h 522514"/>
              <a:gd name="connsiteX5" fmla="*/ 17264 w 74736"/>
              <a:gd name="connsiteY5" fmla="*/ 244928 h 522514"/>
              <a:gd name="connsiteX6" fmla="*/ 6378 w 74736"/>
              <a:gd name="connsiteY6" fmla="*/ 201385 h 522514"/>
              <a:gd name="connsiteX7" fmla="*/ 935 w 74736"/>
              <a:gd name="connsiteY7" fmla="*/ 0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36" h="522514">
                <a:moveTo>
                  <a:pt x="66250" y="522514"/>
                </a:moveTo>
                <a:cubicBezTo>
                  <a:pt x="77948" y="464013"/>
                  <a:pt x="77175" y="479324"/>
                  <a:pt x="66250" y="381000"/>
                </a:cubicBezTo>
                <a:cubicBezTo>
                  <a:pt x="61449" y="337789"/>
                  <a:pt x="57080" y="360369"/>
                  <a:pt x="44478" y="332014"/>
                </a:cubicBezTo>
                <a:cubicBezTo>
                  <a:pt x="39818" y="321528"/>
                  <a:pt x="33592" y="299357"/>
                  <a:pt x="33592" y="299357"/>
                </a:cubicBezTo>
                <a:cubicBezTo>
                  <a:pt x="31778" y="286657"/>
                  <a:pt x="31836" y="273545"/>
                  <a:pt x="28150" y="261257"/>
                </a:cubicBezTo>
                <a:cubicBezTo>
                  <a:pt x="26270" y="254991"/>
                  <a:pt x="19500" y="251076"/>
                  <a:pt x="17264" y="244928"/>
                </a:cubicBezTo>
                <a:cubicBezTo>
                  <a:pt x="12151" y="230868"/>
                  <a:pt x="6378" y="201385"/>
                  <a:pt x="6378" y="201385"/>
                </a:cubicBezTo>
                <a:cubicBezTo>
                  <a:pt x="-3336" y="94536"/>
                  <a:pt x="935" y="161553"/>
                  <a:pt x="935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230086" y="2301330"/>
            <a:ext cx="1366157" cy="860970"/>
          </a:xfrm>
          <a:custGeom>
            <a:avLst/>
            <a:gdLst>
              <a:gd name="connsiteX0" fmla="*/ 1366157 w 1366157"/>
              <a:gd name="connsiteY0" fmla="*/ 784770 h 860970"/>
              <a:gd name="connsiteX1" fmla="*/ 1338943 w 1366157"/>
              <a:gd name="connsiteY1" fmla="*/ 801099 h 860970"/>
              <a:gd name="connsiteX2" fmla="*/ 1322614 w 1366157"/>
              <a:gd name="connsiteY2" fmla="*/ 811984 h 860970"/>
              <a:gd name="connsiteX3" fmla="*/ 1306285 w 1366157"/>
              <a:gd name="connsiteY3" fmla="*/ 817427 h 860970"/>
              <a:gd name="connsiteX4" fmla="*/ 1289957 w 1366157"/>
              <a:gd name="connsiteY4" fmla="*/ 833756 h 860970"/>
              <a:gd name="connsiteX5" fmla="*/ 1279071 w 1366157"/>
              <a:gd name="connsiteY5" fmla="*/ 850084 h 860970"/>
              <a:gd name="connsiteX6" fmla="*/ 1262743 w 1366157"/>
              <a:gd name="connsiteY6" fmla="*/ 860970 h 860970"/>
              <a:gd name="connsiteX7" fmla="*/ 1208314 w 1366157"/>
              <a:gd name="connsiteY7" fmla="*/ 855527 h 860970"/>
              <a:gd name="connsiteX8" fmla="*/ 1197428 w 1366157"/>
              <a:gd name="connsiteY8" fmla="*/ 839199 h 860970"/>
              <a:gd name="connsiteX9" fmla="*/ 1181100 w 1366157"/>
              <a:gd name="connsiteY9" fmla="*/ 833756 h 860970"/>
              <a:gd name="connsiteX10" fmla="*/ 1175657 w 1366157"/>
              <a:gd name="connsiteY10" fmla="*/ 817427 h 860970"/>
              <a:gd name="connsiteX11" fmla="*/ 1126671 w 1366157"/>
              <a:gd name="connsiteY11" fmla="*/ 779327 h 860970"/>
              <a:gd name="connsiteX12" fmla="*/ 1110343 w 1366157"/>
              <a:gd name="connsiteY12" fmla="*/ 768441 h 860970"/>
              <a:gd name="connsiteX13" fmla="*/ 1066800 w 1366157"/>
              <a:gd name="connsiteY13" fmla="*/ 757556 h 860970"/>
              <a:gd name="connsiteX14" fmla="*/ 914400 w 1366157"/>
              <a:gd name="connsiteY14" fmla="*/ 746670 h 860970"/>
              <a:gd name="connsiteX15" fmla="*/ 854528 w 1366157"/>
              <a:gd name="connsiteY15" fmla="*/ 730341 h 860970"/>
              <a:gd name="connsiteX16" fmla="*/ 821871 w 1366157"/>
              <a:gd name="connsiteY16" fmla="*/ 719456 h 860970"/>
              <a:gd name="connsiteX17" fmla="*/ 805543 w 1366157"/>
              <a:gd name="connsiteY17" fmla="*/ 714013 h 860970"/>
              <a:gd name="connsiteX18" fmla="*/ 772885 w 1366157"/>
              <a:gd name="connsiteY18" fmla="*/ 692241 h 860970"/>
              <a:gd name="connsiteX19" fmla="*/ 756557 w 1366157"/>
              <a:gd name="connsiteY19" fmla="*/ 681356 h 860970"/>
              <a:gd name="connsiteX20" fmla="*/ 740228 w 1366157"/>
              <a:gd name="connsiteY20" fmla="*/ 675913 h 860970"/>
              <a:gd name="connsiteX21" fmla="*/ 631371 w 1366157"/>
              <a:gd name="connsiteY21" fmla="*/ 670470 h 860970"/>
              <a:gd name="connsiteX22" fmla="*/ 609600 w 1366157"/>
              <a:gd name="connsiteY22" fmla="*/ 665027 h 860970"/>
              <a:gd name="connsiteX23" fmla="*/ 576943 w 1366157"/>
              <a:gd name="connsiteY23" fmla="*/ 643256 h 860970"/>
              <a:gd name="connsiteX24" fmla="*/ 549728 w 1366157"/>
              <a:gd name="connsiteY24" fmla="*/ 637813 h 860970"/>
              <a:gd name="connsiteX25" fmla="*/ 517071 w 1366157"/>
              <a:gd name="connsiteY25" fmla="*/ 626927 h 860970"/>
              <a:gd name="connsiteX26" fmla="*/ 500743 w 1366157"/>
              <a:gd name="connsiteY26" fmla="*/ 616041 h 860970"/>
              <a:gd name="connsiteX27" fmla="*/ 495300 w 1366157"/>
              <a:gd name="connsiteY27" fmla="*/ 599713 h 860970"/>
              <a:gd name="connsiteX28" fmla="*/ 484414 w 1366157"/>
              <a:gd name="connsiteY28" fmla="*/ 583384 h 860970"/>
              <a:gd name="connsiteX29" fmla="*/ 473528 w 1366157"/>
              <a:gd name="connsiteY29" fmla="*/ 512627 h 860970"/>
              <a:gd name="connsiteX30" fmla="*/ 462643 w 1366157"/>
              <a:gd name="connsiteY30" fmla="*/ 496299 h 860970"/>
              <a:gd name="connsiteX31" fmla="*/ 457200 w 1366157"/>
              <a:gd name="connsiteY31" fmla="*/ 469084 h 860970"/>
              <a:gd name="connsiteX32" fmla="*/ 435428 w 1366157"/>
              <a:gd name="connsiteY32" fmla="*/ 436427 h 860970"/>
              <a:gd name="connsiteX33" fmla="*/ 419100 w 1366157"/>
              <a:gd name="connsiteY33" fmla="*/ 403770 h 860970"/>
              <a:gd name="connsiteX34" fmla="*/ 402771 w 1366157"/>
              <a:gd name="connsiteY34" fmla="*/ 371113 h 860970"/>
              <a:gd name="connsiteX35" fmla="*/ 381000 w 1366157"/>
              <a:gd name="connsiteY35" fmla="*/ 349341 h 860970"/>
              <a:gd name="connsiteX36" fmla="*/ 370114 w 1366157"/>
              <a:gd name="connsiteY36" fmla="*/ 333013 h 860970"/>
              <a:gd name="connsiteX37" fmla="*/ 364671 w 1366157"/>
              <a:gd name="connsiteY37" fmla="*/ 311241 h 860970"/>
              <a:gd name="connsiteX38" fmla="*/ 359228 w 1366157"/>
              <a:gd name="connsiteY38" fmla="*/ 294913 h 860970"/>
              <a:gd name="connsiteX39" fmla="*/ 337457 w 1366157"/>
              <a:gd name="connsiteY39" fmla="*/ 82641 h 860970"/>
              <a:gd name="connsiteX40" fmla="*/ 315685 w 1366157"/>
              <a:gd name="connsiteY40" fmla="*/ 77199 h 860970"/>
              <a:gd name="connsiteX41" fmla="*/ 299357 w 1366157"/>
              <a:gd name="connsiteY41" fmla="*/ 60870 h 860970"/>
              <a:gd name="connsiteX42" fmla="*/ 283028 w 1366157"/>
              <a:gd name="connsiteY42" fmla="*/ 28213 h 860970"/>
              <a:gd name="connsiteX43" fmla="*/ 266700 w 1366157"/>
              <a:gd name="connsiteY43" fmla="*/ 22770 h 860970"/>
              <a:gd name="connsiteX44" fmla="*/ 223157 w 1366157"/>
              <a:gd name="connsiteY44" fmla="*/ 999 h 860970"/>
              <a:gd name="connsiteX45" fmla="*/ 190500 w 1366157"/>
              <a:gd name="connsiteY45" fmla="*/ 28213 h 860970"/>
              <a:gd name="connsiteX46" fmla="*/ 168728 w 1366157"/>
              <a:gd name="connsiteY46" fmla="*/ 60870 h 860970"/>
              <a:gd name="connsiteX47" fmla="*/ 136071 w 1366157"/>
              <a:gd name="connsiteY47" fmla="*/ 39099 h 860970"/>
              <a:gd name="connsiteX48" fmla="*/ 119743 w 1366157"/>
              <a:gd name="connsiteY48" fmla="*/ 33656 h 860970"/>
              <a:gd name="connsiteX49" fmla="*/ 103414 w 1366157"/>
              <a:gd name="connsiteY49" fmla="*/ 22770 h 860970"/>
              <a:gd name="connsiteX50" fmla="*/ 43543 w 1366157"/>
              <a:gd name="connsiteY50" fmla="*/ 28213 h 860970"/>
              <a:gd name="connsiteX51" fmla="*/ 0 w 1366157"/>
              <a:gd name="connsiteY51" fmla="*/ 60870 h 86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66157" h="860970">
                <a:moveTo>
                  <a:pt x="1366157" y="784770"/>
                </a:moveTo>
                <a:cubicBezTo>
                  <a:pt x="1357086" y="790213"/>
                  <a:pt x="1347914" y="795492"/>
                  <a:pt x="1338943" y="801099"/>
                </a:cubicBezTo>
                <a:cubicBezTo>
                  <a:pt x="1333396" y="804566"/>
                  <a:pt x="1328465" y="809059"/>
                  <a:pt x="1322614" y="811984"/>
                </a:cubicBezTo>
                <a:cubicBezTo>
                  <a:pt x="1317482" y="814550"/>
                  <a:pt x="1311728" y="815613"/>
                  <a:pt x="1306285" y="817427"/>
                </a:cubicBezTo>
                <a:cubicBezTo>
                  <a:pt x="1300842" y="822870"/>
                  <a:pt x="1294885" y="827843"/>
                  <a:pt x="1289957" y="833756"/>
                </a:cubicBezTo>
                <a:cubicBezTo>
                  <a:pt x="1285769" y="838781"/>
                  <a:pt x="1283696" y="845459"/>
                  <a:pt x="1279071" y="850084"/>
                </a:cubicBezTo>
                <a:cubicBezTo>
                  <a:pt x="1274446" y="854709"/>
                  <a:pt x="1268186" y="857341"/>
                  <a:pt x="1262743" y="860970"/>
                </a:cubicBezTo>
                <a:cubicBezTo>
                  <a:pt x="1244600" y="859156"/>
                  <a:pt x="1225612" y="861293"/>
                  <a:pt x="1208314" y="855527"/>
                </a:cubicBezTo>
                <a:cubicBezTo>
                  <a:pt x="1202108" y="853458"/>
                  <a:pt x="1202536" y="843285"/>
                  <a:pt x="1197428" y="839199"/>
                </a:cubicBezTo>
                <a:cubicBezTo>
                  <a:pt x="1192948" y="835615"/>
                  <a:pt x="1186543" y="835570"/>
                  <a:pt x="1181100" y="833756"/>
                </a:cubicBezTo>
                <a:cubicBezTo>
                  <a:pt x="1179286" y="828313"/>
                  <a:pt x="1178840" y="822201"/>
                  <a:pt x="1175657" y="817427"/>
                </a:cubicBezTo>
                <a:cubicBezTo>
                  <a:pt x="1165426" y="802082"/>
                  <a:pt x="1139642" y="787975"/>
                  <a:pt x="1126671" y="779327"/>
                </a:cubicBezTo>
                <a:cubicBezTo>
                  <a:pt x="1121228" y="775698"/>
                  <a:pt x="1116549" y="770509"/>
                  <a:pt x="1110343" y="768441"/>
                </a:cubicBezTo>
                <a:cubicBezTo>
                  <a:pt x="1081162" y="758716"/>
                  <a:pt x="1106211" y="766314"/>
                  <a:pt x="1066800" y="757556"/>
                </a:cubicBezTo>
                <a:cubicBezTo>
                  <a:pt x="992897" y="741133"/>
                  <a:pt x="1109899" y="754816"/>
                  <a:pt x="914400" y="746670"/>
                </a:cubicBezTo>
                <a:cubicBezTo>
                  <a:pt x="820031" y="734874"/>
                  <a:pt x="902855" y="751819"/>
                  <a:pt x="854528" y="730341"/>
                </a:cubicBezTo>
                <a:cubicBezTo>
                  <a:pt x="844042" y="725681"/>
                  <a:pt x="832757" y="723084"/>
                  <a:pt x="821871" y="719456"/>
                </a:cubicBezTo>
                <a:lnTo>
                  <a:pt x="805543" y="714013"/>
                </a:lnTo>
                <a:cubicBezTo>
                  <a:pt x="774590" y="683060"/>
                  <a:pt x="804393" y="707994"/>
                  <a:pt x="772885" y="692241"/>
                </a:cubicBezTo>
                <a:cubicBezTo>
                  <a:pt x="767034" y="689316"/>
                  <a:pt x="762408" y="684281"/>
                  <a:pt x="756557" y="681356"/>
                </a:cubicBezTo>
                <a:cubicBezTo>
                  <a:pt x="751425" y="678790"/>
                  <a:pt x="745944" y="676410"/>
                  <a:pt x="740228" y="675913"/>
                </a:cubicBezTo>
                <a:cubicBezTo>
                  <a:pt x="704034" y="672766"/>
                  <a:pt x="667657" y="672284"/>
                  <a:pt x="631371" y="670470"/>
                </a:cubicBezTo>
                <a:cubicBezTo>
                  <a:pt x="624114" y="668656"/>
                  <a:pt x="616291" y="668372"/>
                  <a:pt x="609600" y="665027"/>
                </a:cubicBezTo>
                <a:cubicBezTo>
                  <a:pt x="597898" y="659176"/>
                  <a:pt x="589772" y="645822"/>
                  <a:pt x="576943" y="643256"/>
                </a:cubicBezTo>
                <a:cubicBezTo>
                  <a:pt x="567871" y="641442"/>
                  <a:pt x="558653" y="640247"/>
                  <a:pt x="549728" y="637813"/>
                </a:cubicBezTo>
                <a:cubicBezTo>
                  <a:pt x="538658" y="634794"/>
                  <a:pt x="517071" y="626927"/>
                  <a:pt x="517071" y="626927"/>
                </a:cubicBezTo>
                <a:cubicBezTo>
                  <a:pt x="511628" y="623298"/>
                  <a:pt x="504829" y="621149"/>
                  <a:pt x="500743" y="616041"/>
                </a:cubicBezTo>
                <a:cubicBezTo>
                  <a:pt x="497159" y="611561"/>
                  <a:pt x="497866" y="604844"/>
                  <a:pt x="495300" y="599713"/>
                </a:cubicBezTo>
                <a:cubicBezTo>
                  <a:pt x="492374" y="593862"/>
                  <a:pt x="488043" y="588827"/>
                  <a:pt x="484414" y="583384"/>
                </a:cubicBezTo>
                <a:cubicBezTo>
                  <a:pt x="483573" y="576656"/>
                  <a:pt x="478204" y="525095"/>
                  <a:pt x="473528" y="512627"/>
                </a:cubicBezTo>
                <a:cubicBezTo>
                  <a:pt x="471231" y="506502"/>
                  <a:pt x="466271" y="501742"/>
                  <a:pt x="462643" y="496299"/>
                </a:cubicBezTo>
                <a:cubicBezTo>
                  <a:pt x="460829" y="487227"/>
                  <a:pt x="461028" y="477506"/>
                  <a:pt x="457200" y="469084"/>
                </a:cubicBezTo>
                <a:cubicBezTo>
                  <a:pt x="451786" y="457174"/>
                  <a:pt x="439565" y="448839"/>
                  <a:pt x="435428" y="436427"/>
                </a:cubicBezTo>
                <a:cubicBezTo>
                  <a:pt x="421746" y="395383"/>
                  <a:pt x="440203" y="445978"/>
                  <a:pt x="419100" y="403770"/>
                </a:cubicBezTo>
                <a:cubicBezTo>
                  <a:pt x="396574" y="358714"/>
                  <a:pt x="433959" y="417891"/>
                  <a:pt x="402771" y="371113"/>
                </a:cubicBezTo>
                <a:cubicBezTo>
                  <a:pt x="390896" y="335487"/>
                  <a:pt x="407389" y="370452"/>
                  <a:pt x="381000" y="349341"/>
                </a:cubicBezTo>
                <a:cubicBezTo>
                  <a:pt x="375892" y="345255"/>
                  <a:pt x="373743" y="338456"/>
                  <a:pt x="370114" y="333013"/>
                </a:cubicBezTo>
                <a:cubicBezTo>
                  <a:pt x="368300" y="325756"/>
                  <a:pt x="366726" y="318434"/>
                  <a:pt x="364671" y="311241"/>
                </a:cubicBezTo>
                <a:cubicBezTo>
                  <a:pt x="363095" y="305725"/>
                  <a:pt x="359515" y="300643"/>
                  <a:pt x="359228" y="294913"/>
                </a:cubicBezTo>
                <a:cubicBezTo>
                  <a:pt x="357746" y="265283"/>
                  <a:pt x="409256" y="113411"/>
                  <a:pt x="337457" y="82641"/>
                </a:cubicBezTo>
                <a:cubicBezTo>
                  <a:pt x="330581" y="79694"/>
                  <a:pt x="322942" y="79013"/>
                  <a:pt x="315685" y="77199"/>
                </a:cubicBezTo>
                <a:cubicBezTo>
                  <a:pt x="310242" y="71756"/>
                  <a:pt x="303627" y="67275"/>
                  <a:pt x="299357" y="60870"/>
                </a:cubicBezTo>
                <a:cubicBezTo>
                  <a:pt x="288088" y="43966"/>
                  <a:pt x="301380" y="42895"/>
                  <a:pt x="283028" y="28213"/>
                </a:cubicBezTo>
                <a:cubicBezTo>
                  <a:pt x="278548" y="24629"/>
                  <a:pt x="272143" y="24584"/>
                  <a:pt x="266700" y="22770"/>
                </a:cubicBezTo>
                <a:cubicBezTo>
                  <a:pt x="253689" y="3254"/>
                  <a:pt x="255524" y="-2597"/>
                  <a:pt x="223157" y="999"/>
                </a:cubicBezTo>
                <a:cubicBezTo>
                  <a:pt x="215505" y="1849"/>
                  <a:pt x="193707" y="24090"/>
                  <a:pt x="190500" y="28213"/>
                </a:cubicBezTo>
                <a:cubicBezTo>
                  <a:pt x="182468" y="38540"/>
                  <a:pt x="168728" y="60870"/>
                  <a:pt x="168728" y="60870"/>
                </a:cubicBezTo>
                <a:cubicBezTo>
                  <a:pt x="118730" y="48370"/>
                  <a:pt x="170241" y="66435"/>
                  <a:pt x="136071" y="39099"/>
                </a:cubicBezTo>
                <a:cubicBezTo>
                  <a:pt x="131591" y="35515"/>
                  <a:pt x="124874" y="36222"/>
                  <a:pt x="119743" y="33656"/>
                </a:cubicBezTo>
                <a:cubicBezTo>
                  <a:pt x="113892" y="30730"/>
                  <a:pt x="108857" y="26399"/>
                  <a:pt x="103414" y="22770"/>
                </a:cubicBezTo>
                <a:cubicBezTo>
                  <a:pt x="83457" y="24584"/>
                  <a:pt x="62768" y="22559"/>
                  <a:pt x="43543" y="28213"/>
                </a:cubicBezTo>
                <a:cubicBezTo>
                  <a:pt x="26101" y="33343"/>
                  <a:pt x="12493" y="48376"/>
                  <a:pt x="0" y="6087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5791200" cy="1143000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6553200" cy="2133600"/>
          </a:xfrm>
          <a:solidFill>
            <a:schemeClr val="bg1"/>
          </a:solidFill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US" sz="1600" b="0" u="none" dirty="0" smtClean="0">
                <a:effectLst/>
                <a:cs typeface="Times New Roman" pitchFamily="18" charset="0"/>
              </a:rPr>
              <a:t>Prediction regions</a:t>
            </a:r>
          </a:p>
          <a:p>
            <a:pPr marL="381000" indent="-3810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endParaRPr lang="en-US" sz="1600" b="0" u="none" dirty="0" smtClean="0">
              <a:effectLst/>
              <a:cs typeface="Times New Roman" pitchFamily="18" charset="0"/>
            </a:endParaRPr>
          </a:p>
          <a:p>
            <a:pPr marL="381000" indent="-3810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US" sz="1600" b="0" u="none" dirty="0" smtClean="0">
                <a:effectLst/>
                <a:cs typeface="Times New Roman" pitchFamily="18" charset="0"/>
              </a:rPr>
              <a:t>2018 Outlooks for the Atlantic, eastern Pacific, and central Pacific</a:t>
            </a:r>
          </a:p>
          <a:p>
            <a:pPr marL="381000" indent="-3810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endParaRPr lang="en-US" sz="1600" b="0" u="none" dirty="0" smtClean="0">
              <a:effectLst/>
              <a:cs typeface="Times New Roman" pitchFamily="18" charset="0"/>
            </a:endParaRPr>
          </a:p>
          <a:p>
            <a:pPr marL="381000" indent="-3810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US" sz="1600" b="0" u="none" dirty="0" smtClean="0">
                <a:effectLst/>
                <a:cs typeface="Times New Roman" pitchFamily="18" charset="0"/>
              </a:rPr>
              <a:t>Science behind the outlooks</a:t>
            </a:r>
          </a:p>
          <a:p>
            <a:pPr marL="381000" indent="-3810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endParaRPr lang="en-US" sz="1600" b="0" u="none" dirty="0">
              <a:effectLst/>
              <a:cs typeface="Times New Roman" pitchFamily="18" charset="0"/>
            </a:endParaRPr>
          </a:p>
          <a:p>
            <a:pPr marL="381000" indent="-3810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US" sz="1600" b="0" u="none" dirty="0" smtClean="0">
                <a:effectLst/>
                <a:cs typeface="Times New Roman" pitchFamily="18" charset="0"/>
              </a:rPr>
              <a:t>Multi-decadal cycles in hurricane season strength and hurricane </a:t>
            </a:r>
            <a:r>
              <a:rPr lang="en-US" sz="1600" b="0" u="none" dirty="0" smtClean="0">
                <a:effectLst/>
                <a:cs typeface="Times New Roman" pitchFamily="18" charset="0"/>
              </a:rPr>
              <a:t>landfalls</a:t>
            </a:r>
          </a:p>
          <a:p>
            <a:pPr marL="381000" indent="-3810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endParaRPr lang="en-US" sz="1600" b="0" u="none" dirty="0">
              <a:effectLst/>
              <a:cs typeface="Times New Roman" pitchFamily="18" charset="0"/>
            </a:endParaRPr>
          </a:p>
          <a:p>
            <a:pPr marL="381000" indent="-3810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US" sz="1600" b="0" u="none" dirty="0" smtClean="0">
                <a:effectLst/>
                <a:cs typeface="Times New Roman" pitchFamily="18" charset="0"/>
              </a:rPr>
              <a:t>Summary</a:t>
            </a:r>
            <a:endParaRPr lang="en-US" sz="1600" b="0" u="none" dirty="0" smtClean="0">
              <a:effectLst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489950" y="64008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499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333" t="19260" r="23334" b="12592"/>
          <a:stretch/>
        </p:blipFill>
        <p:spPr>
          <a:xfrm>
            <a:off x="2209800" y="1597741"/>
            <a:ext cx="4876800" cy="3505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0" y="457200"/>
            <a:ext cx="4724400" cy="465162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effectLst/>
              </a:rPr>
              <a:t>Major Hurricane Irma: Last Year:</a:t>
            </a:r>
            <a:br>
              <a:rPr lang="en-US" sz="1800" dirty="0" smtClean="0">
                <a:solidFill>
                  <a:schemeClr val="tx1"/>
                </a:solidFill>
                <a:effectLst/>
              </a:rPr>
            </a:br>
            <a:r>
              <a:rPr lang="en-US" sz="18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</a:rPr>
              <a:t>Cat. 5 </a:t>
            </a:r>
            <a:r>
              <a:rPr lang="en-US" sz="1800" dirty="0" smtClean="0">
                <a:solidFill>
                  <a:schemeClr val="tx1"/>
                </a:solidFill>
                <a:effectLst/>
              </a:rPr>
              <a:t>Storm with </a:t>
            </a:r>
            <a:r>
              <a:rPr lang="en-US" sz="1800" dirty="0">
                <a:solidFill>
                  <a:schemeClr val="tx1"/>
                </a:solidFill>
                <a:effectLst/>
              </a:rPr>
              <a:t>155+ mph winds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5999" y="988117"/>
            <a:ext cx="472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/>
              <a:t>Double eye-wall north of Puerto Rico</a:t>
            </a:r>
          </a:p>
          <a:p>
            <a:pPr algn="ctr"/>
            <a:r>
              <a:rPr lang="en-US" sz="1800" b="0" dirty="0" smtClean="0"/>
              <a:t>Radar Image</a:t>
            </a:r>
            <a:endParaRPr lang="en-US" sz="18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893266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Puerto Rico</a:t>
            </a:r>
            <a:endParaRPr lang="en-US" sz="1600" b="0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 bwMode="auto">
          <a:xfrm flipV="1">
            <a:off x="1846695" y="3893267"/>
            <a:ext cx="1506105" cy="16927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Freeform 9"/>
          <p:cNvSpPr/>
          <p:nvPr/>
        </p:nvSpPr>
        <p:spPr bwMode="auto">
          <a:xfrm>
            <a:off x="2585720" y="3507186"/>
            <a:ext cx="1895591" cy="701875"/>
          </a:xfrm>
          <a:custGeom>
            <a:avLst/>
            <a:gdLst>
              <a:gd name="connsiteX0" fmla="*/ 121920 w 1895591"/>
              <a:gd name="connsiteY0" fmla="*/ 0 h 701875"/>
              <a:gd name="connsiteX1" fmla="*/ 96520 w 1895591"/>
              <a:gd name="connsiteY1" fmla="*/ 15240 h 701875"/>
              <a:gd name="connsiteX2" fmla="*/ 76200 w 1895591"/>
              <a:gd name="connsiteY2" fmla="*/ 45720 h 701875"/>
              <a:gd name="connsiteX3" fmla="*/ 71120 w 1895591"/>
              <a:gd name="connsiteY3" fmla="*/ 116840 h 701875"/>
              <a:gd name="connsiteX4" fmla="*/ 60960 w 1895591"/>
              <a:gd name="connsiteY4" fmla="*/ 132080 h 701875"/>
              <a:gd name="connsiteX5" fmla="*/ 30480 w 1895591"/>
              <a:gd name="connsiteY5" fmla="*/ 142240 h 701875"/>
              <a:gd name="connsiteX6" fmla="*/ 15240 w 1895591"/>
              <a:gd name="connsiteY6" fmla="*/ 147320 h 701875"/>
              <a:gd name="connsiteX7" fmla="*/ 0 w 1895591"/>
              <a:gd name="connsiteY7" fmla="*/ 152400 h 701875"/>
              <a:gd name="connsiteX8" fmla="*/ 15240 w 1895591"/>
              <a:gd name="connsiteY8" fmla="*/ 203200 h 701875"/>
              <a:gd name="connsiteX9" fmla="*/ 30480 w 1895591"/>
              <a:gd name="connsiteY9" fmla="*/ 213360 h 701875"/>
              <a:gd name="connsiteX10" fmla="*/ 40640 w 1895591"/>
              <a:gd name="connsiteY10" fmla="*/ 243840 h 701875"/>
              <a:gd name="connsiteX11" fmla="*/ 55880 w 1895591"/>
              <a:gd name="connsiteY11" fmla="*/ 274320 h 701875"/>
              <a:gd name="connsiteX12" fmla="*/ 76200 w 1895591"/>
              <a:gd name="connsiteY12" fmla="*/ 320040 h 701875"/>
              <a:gd name="connsiteX13" fmla="*/ 101600 w 1895591"/>
              <a:gd name="connsiteY13" fmla="*/ 370840 h 701875"/>
              <a:gd name="connsiteX14" fmla="*/ 106680 w 1895591"/>
              <a:gd name="connsiteY14" fmla="*/ 386080 h 701875"/>
              <a:gd name="connsiteX15" fmla="*/ 96520 w 1895591"/>
              <a:gd name="connsiteY15" fmla="*/ 462280 h 701875"/>
              <a:gd name="connsiteX16" fmla="*/ 91440 w 1895591"/>
              <a:gd name="connsiteY16" fmla="*/ 502920 h 701875"/>
              <a:gd name="connsiteX17" fmla="*/ 86360 w 1895591"/>
              <a:gd name="connsiteY17" fmla="*/ 518160 h 701875"/>
              <a:gd name="connsiteX18" fmla="*/ 81280 w 1895591"/>
              <a:gd name="connsiteY18" fmla="*/ 538480 h 701875"/>
              <a:gd name="connsiteX19" fmla="*/ 76200 w 1895591"/>
              <a:gd name="connsiteY19" fmla="*/ 574040 h 701875"/>
              <a:gd name="connsiteX20" fmla="*/ 60960 w 1895591"/>
              <a:gd name="connsiteY20" fmla="*/ 619760 h 701875"/>
              <a:gd name="connsiteX21" fmla="*/ 55880 w 1895591"/>
              <a:gd name="connsiteY21" fmla="*/ 635000 h 701875"/>
              <a:gd name="connsiteX22" fmla="*/ 50800 w 1895591"/>
              <a:gd name="connsiteY22" fmla="*/ 650240 h 701875"/>
              <a:gd name="connsiteX23" fmla="*/ 55880 w 1895591"/>
              <a:gd name="connsiteY23" fmla="*/ 685800 h 701875"/>
              <a:gd name="connsiteX24" fmla="*/ 60960 w 1895591"/>
              <a:gd name="connsiteY24" fmla="*/ 701040 h 701875"/>
              <a:gd name="connsiteX25" fmla="*/ 127000 w 1895591"/>
              <a:gd name="connsiteY25" fmla="*/ 695960 h 701875"/>
              <a:gd name="connsiteX26" fmla="*/ 157480 w 1895591"/>
              <a:gd name="connsiteY26" fmla="*/ 680720 h 701875"/>
              <a:gd name="connsiteX27" fmla="*/ 187960 w 1895591"/>
              <a:gd name="connsiteY27" fmla="*/ 665480 h 701875"/>
              <a:gd name="connsiteX28" fmla="*/ 269240 w 1895591"/>
              <a:gd name="connsiteY28" fmla="*/ 670560 h 701875"/>
              <a:gd name="connsiteX29" fmla="*/ 284480 w 1895591"/>
              <a:gd name="connsiteY29" fmla="*/ 680720 h 701875"/>
              <a:gd name="connsiteX30" fmla="*/ 314960 w 1895591"/>
              <a:gd name="connsiteY30" fmla="*/ 690880 h 701875"/>
              <a:gd name="connsiteX31" fmla="*/ 416560 w 1895591"/>
              <a:gd name="connsiteY31" fmla="*/ 685800 h 701875"/>
              <a:gd name="connsiteX32" fmla="*/ 436880 w 1895591"/>
              <a:gd name="connsiteY32" fmla="*/ 680720 h 701875"/>
              <a:gd name="connsiteX33" fmla="*/ 452120 w 1895591"/>
              <a:gd name="connsiteY33" fmla="*/ 670560 h 701875"/>
              <a:gd name="connsiteX34" fmla="*/ 482600 w 1895591"/>
              <a:gd name="connsiteY34" fmla="*/ 660400 h 701875"/>
              <a:gd name="connsiteX35" fmla="*/ 497840 w 1895591"/>
              <a:gd name="connsiteY35" fmla="*/ 655320 h 701875"/>
              <a:gd name="connsiteX36" fmla="*/ 533400 w 1895591"/>
              <a:gd name="connsiteY36" fmla="*/ 640080 h 701875"/>
              <a:gd name="connsiteX37" fmla="*/ 563880 w 1895591"/>
              <a:gd name="connsiteY37" fmla="*/ 635000 h 701875"/>
              <a:gd name="connsiteX38" fmla="*/ 584200 w 1895591"/>
              <a:gd name="connsiteY38" fmla="*/ 629920 h 701875"/>
              <a:gd name="connsiteX39" fmla="*/ 624840 w 1895591"/>
              <a:gd name="connsiteY39" fmla="*/ 624840 h 701875"/>
              <a:gd name="connsiteX40" fmla="*/ 762000 w 1895591"/>
              <a:gd name="connsiteY40" fmla="*/ 609600 h 701875"/>
              <a:gd name="connsiteX41" fmla="*/ 904240 w 1895591"/>
              <a:gd name="connsiteY41" fmla="*/ 614680 h 701875"/>
              <a:gd name="connsiteX42" fmla="*/ 924560 w 1895591"/>
              <a:gd name="connsiteY42" fmla="*/ 645160 h 701875"/>
              <a:gd name="connsiteX43" fmla="*/ 939800 w 1895591"/>
              <a:gd name="connsiteY43" fmla="*/ 655320 h 701875"/>
              <a:gd name="connsiteX44" fmla="*/ 1000760 w 1895591"/>
              <a:gd name="connsiteY44" fmla="*/ 670560 h 701875"/>
              <a:gd name="connsiteX45" fmla="*/ 1016000 w 1895591"/>
              <a:gd name="connsiteY45" fmla="*/ 675640 h 701875"/>
              <a:gd name="connsiteX46" fmla="*/ 1036320 w 1895591"/>
              <a:gd name="connsiteY46" fmla="*/ 670560 h 701875"/>
              <a:gd name="connsiteX47" fmla="*/ 1082040 w 1895591"/>
              <a:gd name="connsiteY47" fmla="*/ 645160 h 701875"/>
              <a:gd name="connsiteX48" fmla="*/ 1148080 w 1895591"/>
              <a:gd name="connsiteY48" fmla="*/ 660400 h 701875"/>
              <a:gd name="connsiteX49" fmla="*/ 1178560 w 1895591"/>
              <a:gd name="connsiteY49" fmla="*/ 670560 h 701875"/>
              <a:gd name="connsiteX50" fmla="*/ 1188720 w 1895591"/>
              <a:gd name="connsiteY50" fmla="*/ 690880 h 701875"/>
              <a:gd name="connsiteX51" fmla="*/ 1310640 w 1895591"/>
              <a:gd name="connsiteY51" fmla="*/ 680720 h 701875"/>
              <a:gd name="connsiteX52" fmla="*/ 1330960 w 1895591"/>
              <a:gd name="connsiteY52" fmla="*/ 675640 h 701875"/>
              <a:gd name="connsiteX53" fmla="*/ 1346200 w 1895591"/>
              <a:gd name="connsiteY53" fmla="*/ 670560 h 701875"/>
              <a:gd name="connsiteX54" fmla="*/ 1412240 w 1895591"/>
              <a:gd name="connsiteY54" fmla="*/ 665480 h 701875"/>
              <a:gd name="connsiteX55" fmla="*/ 1463040 w 1895591"/>
              <a:gd name="connsiteY55" fmla="*/ 650240 h 701875"/>
              <a:gd name="connsiteX56" fmla="*/ 1478280 w 1895591"/>
              <a:gd name="connsiteY56" fmla="*/ 645160 h 701875"/>
              <a:gd name="connsiteX57" fmla="*/ 1493520 w 1895591"/>
              <a:gd name="connsiteY57" fmla="*/ 640080 h 701875"/>
              <a:gd name="connsiteX58" fmla="*/ 1529080 w 1895591"/>
              <a:gd name="connsiteY58" fmla="*/ 635000 h 701875"/>
              <a:gd name="connsiteX59" fmla="*/ 1559560 w 1895591"/>
              <a:gd name="connsiteY59" fmla="*/ 614680 h 701875"/>
              <a:gd name="connsiteX60" fmla="*/ 1569720 w 1895591"/>
              <a:gd name="connsiteY60" fmla="*/ 599440 h 701875"/>
              <a:gd name="connsiteX61" fmla="*/ 1600200 w 1895591"/>
              <a:gd name="connsiteY61" fmla="*/ 589280 h 701875"/>
              <a:gd name="connsiteX62" fmla="*/ 1625600 w 1895591"/>
              <a:gd name="connsiteY62" fmla="*/ 558800 h 701875"/>
              <a:gd name="connsiteX63" fmla="*/ 1645920 w 1895591"/>
              <a:gd name="connsiteY63" fmla="*/ 528320 h 701875"/>
              <a:gd name="connsiteX64" fmla="*/ 1651000 w 1895591"/>
              <a:gd name="connsiteY64" fmla="*/ 513080 h 701875"/>
              <a:gd name="connsiteX65" fmla="*/ 1666240 w 1895591"/>
              <a:gd name="connsiteY65" fmla="*/ 502920 h 701875"/>
              <a:gd name="connsiteX66" fmla="*/ 1686560 w 1895591"/>
              <a:gd name="connsiteY66" fmla="*/ 477520 h 701875"/>
              <a:gd name="connsiteX67" fmla="*/ 1701800 w 1895591"/>
              <a:gd name="connsiteY67" fmla="*/ 447040 h 701875"/>
              <a:gd name="connsiteX68" fmla="*/ 1717040 w 1895591"/>
              <a:gd name="connsiteY68" fmla="*/ 436880 h 701875"/>
              <a:gd name="connsiteX69" fmla="*/ 1747520 w 1895591"/>
              <a:gd name="connsiteY69" fmla="*/ 411480 h 701875"/>
              <a:gd name="connsiteX70" fmla="*/ 1767840 w 1895591"/>
              <a:gd name="connsiteY70" fmla="*/ 391160 h 701875"/>
              <a:gd name="connsiteX71" fmla="*/ 1783080 w 1895591"/>
              <a:gd name="connsiteY71" fmla="*/ 375920 h 701875"/>
              <a:gd name="connsiteX72" fmla="*/ 1813560 w 1895591"/>
              <a:gd name="connsiteY72" fmla="*/ 365760 h 701875"/>
              <a:gd name="connsiteX73" fmla="*/ 1859280 w 1895591"/>
              <a:gd name="connsiteY73" fmla="*/ 335280 h 701875"/>
              <a:gd name="connsiteX74" fmla="*/ 1874520 w 1895591"/>
              <a:gd name="connsiteY74" fmla="*/ 325120 h 701875"/>
              <a:gd name="connsiteX75" fmla="*/ 1884680 w 1895591"/>
              <a:gd name="connsiteY75" fmla="*/ 294640 h 701875"/>
              <a:gd name="connsiteX76" fmla="*/ 1894840 w 1895591"/>
              <a:gd name="connsiteY76" fmla="*/ 203200 h 701875"/>
              <a:gd name="connsiteX77" fmla="*/ 1889760 w 1895591"/>
              <a:gd name="connsiteY77" fmla="*/ 147320 h 701875"/>
              <a:gd name="connsiteX78" fmla="*/ 1854200 w 1895591"/>
              <a:gd name="connsiteY78" fmla="*/ 142240 h 701875"/>
              <a:gd name="connsiteX79" fmla="*/ 1823720 w 1895591"/>
              <a:gd name="connsiteY79" fmla="*/ 132080 h 701875"/>
              <a:gd name="connsiteX80" fmla="*/ 1798320 w 1895591"/>
              <a:gd name="connsiteY80" fmla="*/ 127000 h 701875"/>
              <a:gd name="connsiteX81" fmla="*/ 1767840 w 1895591"/>
              <a:gd name="connsiteY81" fmla="*/ 116840 h 701875"/>
              <a:gd name="connsiteX82" fmla="*/ 1752600 w 1895591"/>
              <a:gd name="connsiteY82" fmla="*/ 106680 h 701875"/>
              <a:gd name="connsiteX83" fmla="*/ 1696720 w 1895591"/>
              <a:gd name="connsiteY83" fmla="*/ 91440 h 701875"/>
              <a:gd name="connsiteX84" fmla="*/ 1666240 w 1895591"/>
              <a:gd name="connsiteY84" fmla="*/ 76200 h 701875"/>
              <a:gd name="connsiteX85" fmla="*/ 1600200 w 1895591"/>
              <a:gd name="connsiteY85" fmla="*/ 71120 h 701875"/>
              <a:gd name="connsiteX86" fmla="*/ 1524000 w 1895591"/>
              <a:gd name="connsiteY86" fmla="*/ 55880 h 701875"/>
              <a:gd name="connsiteX87" fmla="*/ 1422400 w 1895591"/>
              <a:gd name="connsiteY87" fmla="*/ 55880 h 701875"/>
              <a:gd name="connsiteX88" fmla="*/ 1280160 w 1895591"/>
              <a:gd name="connsiteY88" fmla="*/ 50800 h 701875"/>
              <a:gd name="connsiteX89" fmla="*/ 1209040 w 1895591"/>
              <a:gd name="connsiteY89" fmla="*/ 40640 h 701875"/>
              <a:gd name="connsiteX90" fmla="*/ 1188720 w 1895591"/>
              <a:gd name="connsiteY90" fmla="*/ 35560 h 701875"/>
              <a:gd name="connsiteX91" fmla="*/ 1112520 w 1895591"/>
              <a:gd name="connsiteY91" fmla="*/ 30480 h 701875"/>
              <a:gd name="connsiteX92" fmla="*/ 1092200 w 1895591"/>
              <a:gd name="connsiteY92" fmla="*/ 25400 h 701875"/>
              <a:gd name="connsiteX93" fmla="*/ 787400 w 1895591"/>
              <a:gd name="connsiteY93" fmla="*/ 25400 h 701875"/>
              <a:gd name="connsiteX94" fmla="*/ 690880 w 1895591"/>
              <a:gd name="connsiteY94" fmla="*/ 40640 h 701875"/>
              <a:gd name="connsiteX95" fmla="*/ 426720 w 1895591"/>
              <a:gd name="connsiteY95" fmla="*/ 35560 h 701875"/>
              <a:gd name="connsiteX96" fmla="*/ 411480 w 1895591"/>
              <a:gd name="connsiteY96" fmla="*/ 30480 h 701875"/>
              <a:gd name="connsiteX97" fmla="*/ 365760 w 1895591"/>
              <a:gd name="connsiteY97" fmla="*/ 25400 h 701875"/>
              <a:gd name="connsiteX98" fmla="*/ 345440 w 1895591"/>
              <a:gd name="connsiteY98" fmla="*/ 15240 h 701875"/>
              <a:gd name="connsiteX99" fmla="*/ 157480 w 1895591"/>
              <a:gd name="connsiteY99" fmla="*/ 0 h 701875"/>
              <a:gd name="connsiteX100" fmla="*/ 111760 w 1895591"/>
              <a:gd name="connsiteY100" fmla="*/ 5080 h 701875"/>
              <a:gd name="connsiteX101" fmla="*/ 96520 w 1895591"/>
              <a:gd name="connsiteY101" fmla="*/ 10160 h 701875"/>
              <a:gd name="connsiteX102" fmla="*/ 121920 w 1895591"/>
              <a:gd name="connsiteY102" fmla="*/ 0 h 70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895591" h="701875">
                <a:moveTo>
                  <a:pt x="121920" y="0"/>
                </a:moveTo>
                <a:cubicBezTo>
                  <a:pt x="113453" y="5080"/>
                  <a:pt x="103502" y="8258"/>
                  <a:pt x="96520" y="15240"/>
                </a:cubicBezTo>
                <a:cubicBezTo>
                  <a:pt x="87886" y="23874"/>
                  <a:pt x="76200" y="45720"/>
                  <a:pt x="76200" y="45720"/>
                </a:cubicBezTo>
                <a:cubicBezTo>
                  <a:pt x="74507" y="69427"/>
                  <a:pt x="75250" y="93435"/>
                  <a:pt x="71120" y="116840"/>
                </a:cubicBezTo>
                <a:cubicBezTo>
                  <a:pt x="70059" y="122852"/>
                  <a:pt x="66137" y="128844"/>
                  <a:pt x="60960" y="132080"/>
                </a:cubicBezTo>
                <a:cubicBezTo>
                  <a:pt x="51878" y="137756"/>
                  <a:pt x="40640" y="138853"/>
                  <a:pt x="30480" y="142240"/>
                </a:cubicBezTo>
                <a:lnTo>
                  <a:pt x="15240" y="147320"/>
                </a:lnTo>
                <a:lnTo>
                  <a:pt x="0" y="152400"/>
                </a:lnTo>
                <a:cubicBezTo>
                  <a:pt x="3198" y="174783"/>
                  <a:pt x="-162" y="187798"/>
                  <a:pt x="15240" y="203200"/>
                </a:cubicBezTo>
                <a:cubicBezTo>
                  <a:pt x="19557" y="207517"/>
                  <a:pt x="25400" y="209973"/>
                  <a:pt x="30480" y="213360"/>
                </a:cubicBezTo>
                <a:cubicBezTo>
                  <a:pt x="33867" y="223520"/>
                  <a:pt x="34699" y="234929"/>
                  <a:pt x="40640" y="243840"/>
                </a:cubicBezTo>
                <a:cubicBezTo>
                  <a:pt x="69757" y="287516"/>
                  <a:pt x="34848" y="232256"/>
                  <a:pt x="55880" y="274320"/>
                </a:cubicBezTo>
                <a:cubicBezTo>
                  <a:pt x="72559" y="307679"/>
                  <a:pt x="63094" y="267616"/>
                  <a:pt x="76200" y="320040"/>
                </a:cubicBezTo>
                <a:cubicBezTo>
                  <a:pt x="87841" y="366603"/>
                  <a:pt x="74742" y="352934"/>
                  <a:pt x="101600" y="370840"/>
                </a:cubicBezTo>
                <a:cubicBezTo>
                  <a:pt x="103293" y="375920"/>
                  <a:pt x="106680" y="380725"/>
                  <a:pt x="106680" y="386080"/>
                </a:cubicBezTo>
                <a:cubicBezTo>
                  <a:pt x="106680" y="435802"/>
                  <a:pt x="106597" y="432049"/>
                  <a:pt x="96520" y="462280"/>
                </a:cubicBezTo>
                <a:cubicBezTo>
                  <a:pt x="94827" y="475827"/>
                  <a:pt x="93882" y="489488"/>
                  <a:pt x="91440" y="502920"/>
                </a:cubicBezTo>
                <a:cubicBezTo>
                  <a:pt x="90482" y="508188"/>
                  <a:pt x="87831" y="513011"/>
                  <a:pt x="86360" y="518160"/>
                </a:cubicBezTo>
                <a:cubicBezTo>
                  <a:pt x="84442" y="524873"/>
                  <a:pt x="82529" y="531611"/>
                  <a:pt x="81280" y="538480"/>
                </a:cubicBezTo>
                <a:cubicBezTo>
                  <a:pt x="79138" y="550261"/>
                  <a:pt x="78892" y="562373"/>
                  <a:pt x="76200" y="574040"/>
                </a:cubicBezTo>
                <a:lnTo>
                  <a:pt x="60960" y="619760"/>
                </a:lnTo>
                <a:lnTo>
                  <a:pt x="55880" y="635000"/>
                </a:lnTo>
                <a:lnTo>
                  <a:pt x="50800" y="650240"/>
                </a:lnTo>
                <a:cubicBezTo>
                  <a:pt x="52493" y="662093"/>
                  <a:pt x="53532" y="674059"/>
                  <a:pt x="55880" y="685800"/>
                </a:cubicBezTo>
                <a:cubicBezTo>
                  <a:pt x="56930" y="691051"/>
                  <a:pt x="55659" y="700283"/>
                  <a:pt x="60960" y="701040"/>
                </a:cubicBezTo>
                <a:cubicBezTo>
                  <a:pt x="82816" y="704162"/>
                  <a:pt x="104987" y="697653"/>
                  <a:pt x="127000" y="695960"/>
                </a:cubicBezTo>
                <a:cubicBezTo>
                  <a:pt x="170676" y="666843"/>
                  <a:pt x="115416" y="701752"/>
                  <a:pt x="157480" y="680720"/>
                </a:cubicBezTo>
                <a:cubicBezTo>
                  <a:pt x="196871" y="661025"/>
                  <a:pt x="149654" y="678249"/>
                  <a:pt x="187960" y="665480"/>
                </a:cubicBezTo>
                <a:cubicBezTo>
                  <a:pt x="215053" y="667173"/>
                  <a:pt x="242426" y="666326"/>
                  <a:pt x="269240" y="670560"/>
                </a:cubicBezTo>
                <a:cubicBezTo>
                  <a:pt x="275271" y="671512"/>
                  <a:pt x="278901" y="678240"/>
                  <a:pt x="284480" y="680720"/>
                </a:cubicBezTo>
                <a:cubicBezTo>
                  <a:pt x="294267" y="685070"/>
                  <a:pt x="314960" y="690880"/>
                  <a:pt x="314960" y="690880"/>
                </a:cubicBezTo>
                <a:cubicBezTo>
                  <a:pt x="348827" y="689187"/>
                  <a:pt x="382768" y="688616"/>
                  <a:pt x="416560" y="685800"/>
                </a:cubicBezTo>
                <a:cubicBezTo>
                  <a:pt x="423518" y="685220"/>
                  <a:pt x="430463" y="683470"/>
                  <a:pt x="436880" y="680720"/>
                </a:cubicBezTo>
                <a:cubicBezTo>
                  <a:pt x="442492" y="678315"/>
                  <a:pt x="446541" y="673040"/>
                  <a:pt x="452120" y="670560"/>
                </a:cubicBezTo>
                <a:cubicBezTo>
                  <a:pt x="461907" y="666210"/>
                  <a:pt x="472440" y="663787"/>
                  <a:pt x="482600" y="660400"/>
                </a:cubicBezTo>
                <a:cubicBezTo>
                  <a:pt x="487680" y="658707"/>
                  <a:pt x="493385" y="658290"/>
                  <a:pt x="497840" y="655320"/>
                </a:cubicBezTo>
                <a:cubicBezTo>
                  <a:pt x="518889" y="641287"/>
                  <a:pt x="507157" y="646641"/>
                  <a:pt x="533400" y="640080"/>
                </a:cubicBezTo>
                <a:cubicBezTo>
                  <a:pt x="565086" y="618956"/>
                  <a:pt x="532332" y="635000"/>
                  <a:pt x="563880" y="635000"/>
                </a:cubicBezTo>
                <a:cubicBezTo>
                  <a:pt x="570862" y="635000"/>
                  <a:pt x="577313" y="631068"/>
                  <a:pt x="584200" y="629920"/>
                </a:cubicBezTo>
                <a:cubicBezTo>
                  <a:pt x="597666" y="627676"/>
                  <a:pt x="611293" y="626533"/>
                  <a:pt x="624840" y="624840"/>
                </a:cubicBezTo>
                <a:cubicBezTo>
                  <a:pt x="685333" y="584511"/>
                  <a:pt x="641980" y="604701"/>
                  <a:pt x="762000" y="609600"/>
                </a:cubicBezTo>
                <a:lnTo>
                  <a:pt x="904240" y="614680"/>
                </a:lnTo>
                <a:cubicBezTo>
                  <a:pt x="911013" y="624840"/>
                  <a:pt x="914400" y="638387"/>
                  <a:pt x="924560" y="645160"/>
                </a:cubicBezTo>
                <a:cubicBezTo>
                  <a:pt x="929640" y="648547"/>
                  <a:pt x="934221" y="652840"/>
                  <a:pt x="939800" y="655320"/>
                </a:cubicBezTo>
                <a:cubicBezTo>
                  <a:pt x="970595" y="669007"/>
                  <a:pt x="968812" y="663460"/>
                  <a:pt x="1000760" y="670560"/>
                </a:cubicBezTo>
                <a:cubicBezTo>
                  <a:pt x="1005987" y="671722"/>
                  <a:pt x="1010920" y="673947"/>
                  <a:pt x="1016000" y="675640"/>
                </a:cubicBezTo>
                <a:cubicBezTo>
                  <a:pt x="1022773" y="673947"/>
                  <a:pt x="1030075" y="673682"/>
                  <a:pt x="1036320" y="670560"/>
                </a:cubicBezTo>
                <a:cubicBezTo>
                  <a:pt x="1106191" y="635625"/>
                  <a:pt x="1039896" y="659208"/>
                  <a:pt x="1082040" y="645160"/>
                </a:cubicBezTo>
                <a:cubicBezTo>
                  <a:pt x="1159142" y="653727"/>
                  <a:pt x="1102264" y="642073"/>
                  <a:pt x="1148080" y="660400"/>
                </a:cubicBezTo>
                <a:cubicBezTo>
                  <a:pt x="1158024" y="664377"/>
                  <a:pt x="1178560" y="670560"/>
                  <a:pt x="1178560" y="670560"/>
                </a:cubicBezTo>
                <a:cubicBezTo>
                  <a:pt x="1181947" y="677333"/>
                  <a:pt x="1181231" y="689757"/>
                  <a:pt x="1188720" y="690880"/>
                </a:cubicBezTo>
                <a:cubicBezTo>
                  <a:pt x="1213599" y="694612"/>
                  <a:pt x="1275977" y="687653"/>
                  <a:pt x="1310640" y="680720"/>
                </a:cubicBezTo>
                <a:cubicBezTo>
                  <a:pt x="1317486" y="679351"/>
                  <a:pt x="1324247" y="677558"/>
                  <a:pt x="1330960" y="675640"/>
                </a:cubicBezTo>
                <a:cubicBezTo>
                  <a:pt x="1336109" y="674169"/>
                  <a:pt x="1340887" y="671224"/>
                  <a:pt x="1346200" y="670560"/>
                </a:cubicBezTo>
                <a:cubicBezTo>
                  <a:pt x="1368108" y="667822"/>
                  <a:pt x="1390227" y="667173"/>
                  <a:pt x="1412240" y="665480"/>
                </a:cubicBezTo>
                <a:cubicBezTo>
                  <a:pt x="1442950" y="657803"/>
                  <a:pt x="1425936" y="662608"/>
                  <a:pt x="1463040" y="650240"/>
                </a:cubicBezTo>
                <a:lnTo>
                  <a:pt x="1478280" y="645160"/>
                </a:lnTo>
                <a:cubicBezTo>
                  <a:pt x="1483360" y="643467"/>
                  <a:pt x="1488219" y="640837"/>
                  <a:pt x="1493520" y="640080"/>
                </a:cubicBezTo>
                <a:lnTo>
                  <a:pt x="1529080" y="635000"/>
                </a:lnTo>
                <a:cubicBezTo>
                  <a:pt x="1539240" y="628227"/>
                  <a:pt x="1552787" y="624840"/>
                  <a:pt x="1559560" y="614680"/>
                </a:cubicBezTo>
                <a:cubicBezTo>
                  <a:pt x="1562947" y="609600"/>
                  <a:pt x="1564543" y="602676"/>
                  <a:pt x="1569720" y="599440"/>
                </a:cubicBezTo>
                <a:cubicBezTo>
                  <a:pt x="1578802" y="593764"/>
                  <a:pt x="1600200" y="589280"/>
                  <a:pt x="1600200" y="589280"/>
                </a:cubicBezTo>
                <a:cubicBezTo>
                  <a:pt x="1636506" y="534822"/>
                  <a:pt x="1579967" y="617472"/>
                  <a:pt x="1625600" y="558800"/>
                </a:cubicBezTo>
                <a:cubicBezTo>
                  <a:pt x="1633097" y="549161"/>
                  <a:pt x="1642059" y="539904"/>
                  <a:pt x="1645920" y="528320"/>
                </a:cubicBezTo>
                <a:cubicBezTo>
                  <a:pt x="1647613" y="523240"/>
                  <a:pt x="1647655" y="517261"/>
                  <a:pt x="1651000" y="513080"/>
                </a:cubicBezTo>
                <a:cubicBezTo>
                  <a:pt x="1654814" y="508312"/>
                  <a:pt x="1661160" y="506307"/>
                  <a:pt x="1666240" y="502920"/>
                </a:cubicBezTo>
                <a:cubicBezTo>
                  <a:pt x="1679009" y="464614"/>
                  <a:pt x="1660299" y="510346"/>
                  <a:pt x="1686560" y="477520"/>
                </a:cubicBezTo>
                <a:cubicBezTo>
                  <a:pt x="1719614" y="436203"/>
                  <a:pt x="1658976" y="489864"/>
                  <a:pt x="1701800" y="447040"/>
                </a:cubicBezTo>
                <a:cubicBezTo>
                  <a:pt x="1706117" y="442723"/>
                  <a:pt x="1712350" y="440789"/>
                  <a:pt x="1717040" y="436880"/>
                </a:cubicBezTo>
                <a:cubicBezTo>
                  <a:pt x="1756154" y="404285"/>
                  <a:pt x="1709682" y="436705"/>
                  <a:pt x="1747520" y="411480"/>
                </a:cubicBezTo>
                <a:cubicBezTo>
                  <a:pt x="1757196" y="382451"/>
                  <a:pt x="1744617" y="406642"/>
                  <a:pt x="1767840" y="391160"/>
                </a:cubicBezTo>
                <a:cubicBezTo>
                  <a:pt x="1773818" y="387175"/>
                  <a:pt x="1776800" y="379409"/>
                  <a:pt x="1783080" y="375920"/>
                </a:cubicBezTo>
                <a:cubicBezTo>
                  <a:pt x="1792442" y="370719"/>
                  <a:pt x="1804649" y="371701"/>
                  <a:pt x="1813560" y="365760"/>
                </a:cubicBezTo>
                <a:lnTo>
                  <a:pt x="1859280" y="335280"/>
                </a:lnTo>
                <a:lnTo>
                  <a:pt x="1874520" y="325120"/>
                </a:lnTo>
                <a:cubicBezTo>
                  <a:pt x="1877907" y="314960"/>
                  <a:pt x="1883614" y="305296"/>
                  <a:pt x="1884680" y="294640"/>
                </a:cubicBezTo>
                <a:cubicBezTo>
                  <a:pt x="1891118" y="230256"/>
                  <a:pt x="1887649" y="260726"/>
                  <a:pt x="1894840" y="203200"/>
                </a:cubicBezTo>
                <a:cubicBezTo>
                  <a:pt x="1893147" y="184573"/>
                  <a:pt x="1900135" y="162882"/>
                  <a:pt x="1889760" y="147320"/>
                </a:cubicBezTo>
                <a:cubicBezTo>
                  <a:pt x="1883118" y="137357"/>
                  <a:pt x="1865867" y="144932"/>
                  <a:pt x="1854200" y="142240"/>
                </a:cubicBezTo>
                <a:cubicBezTo>
                  <a:pt x="1843765" y="139832"/>
                  <a:pt x="1834222" y="134180"/>
                  <a:pt x="1823720" y="132080"/>
                </a:cubicBezTo>
                <a:cubicBezTo>
                  <a:pt x="1815253" y="130387"/>
                  <a:pt x="1806650" y="129272"/>
                  <a:pt x="1798320" y="127000"/>
                </a:cubicBezTo>
                <a:cubicBezTo>
                  <a:pt x="1787988" y="124182"/>
                  <a:pt x="1776751" y="122781"/>
                  <a:pt x="1767840" y="116840"/>
                </a:cubicBezTo>
                <a:cubicBezTo>
                  <a:pt x="1762760" y="113453"/>
                  <a:pt x="1758317" y="108824"/>
                  <a:pt x="1752600" y="106680"/>
                </a:cubicBezTo>
                <a:cubicBezTo>
                  <a:pt x="1730789" y="98501"/>
                  <a:pt x="1717914" y="105569"/>
                  <a:pt x="1696720" y="91440"/>
                </a:cubicBezTo>
                <a:cubicBezTo>
                  <a:pt x="1686248" y="84458"/>
                  <a:pt x="1679183" y="77818"/>
                  <a:pt x="1666240" y="76200"/>
                </a:cubicBezTo>
                <a:cubicBezTo>
                  <a:pt x="1644332" y="73462"/>
                  <a:pt x="1622213" y="72813"/>
                  <a:pt x="1600200" y="71120"/>
                </a:cubicBezTo>
                <a:cubicBezTo>
                  <a:pt x="1555173" y="56111"/>
                  <a:pt x="1580364" y="62143"/>
                  <a:pt x="1524000" y="55880"/>
                </a:cubicBezTo>
                <a:cubicBezTo>
                  <a:pt x="1478398" y="40679"/>
                  <a:pt x="1530289" y="55880"/>
                  <a:pt x="1422400" y="55880"/>
                </a:cubicBezTo>
                <a:cubicBezTo>
                  <a:pt x="1374956" y="55880"/>
                  <a:pt x="1327573" y="52493"/>
                  <a:pt x="1280160" y="50800"/>
                </a:cubicBezTo>
                <a:cubicBezTo>
                  <a:pt x="1255187" y="47678"/>
                  <a:pt x="1233455" y="45523"/>
                  <a:pt x="1209040" y="40640"/>
                </a:cubicBezTo>
                <a:cubicBezTo>
                  <a:pt x="1202194" y="39271"/>
                  <a:pt x="1195663" y="36291"/>
                  <a:pt x="1188720" y="35560"/>
                </a:cubicBezTo>
                <a:cubicBezTo>
                  <a:pt x="1163403" y="32895"/>
                  <a:pt x="1137920" y="32173"/>
                  <a:pt x="1112520" y="30480"/>
                </a:cubicBezTo>
                <a:cubicBezTo>
                  <a:pt x="1105747" y="28787"/>
                  <a:pt x="1099101" y="26462"/>
                  <a:pt x="1092200" y="25400"/>
                </a:cubicBezTo>
                <a:cubicBezTo>
                  <a:pt x="993047" y="10146"/>
                  <a:pt x="879212" y="23600"/>
                  <a:pt x="787400" y="25400"/>
                </a:cubicBezTo>
                <a:cubicBezTo>
                  <a:pt x="735975" y="42542"/>
                  <a:pt x="767598" y="34739"/>
                  <a:pt x="690880" y="40640"/>
                </a:cubicBezTo>
                <a:lnTo>
                  <a:pt x="426720" y="35560"/>
                </a:lnTo>
                <a:cubicBezTo>
                  <a:pt x="421369" y="35365"/>
                  <a:pt x="416762" y="31360"/>
                  <a:pt x="411480" y="30480"/>
                </a:cubicBezTo>
                <a:cubicBezTo>
                  <a:pt x="396355" y="27959"/>
                  <a:pt x="381000" y="27093"/>
                  <a:pt x="365760" y="25400"/>
                </a:cubicBezTo>
                <a:cubicBezTo>
                  <a:pt x="358987" y="22013"/>
                  <a:pt x="352787" y="17077"/>
                  <a:pt x="345440" y="15240"/>
                </a:cubicBezTo>
                <a:cubicBezTo>
                  <a:pt x="283463" y="-254"/>
                  <a:pt x="221207" y="2549"/>
                  <a:pt x="157480" y="0"/>
                </a:cubicBezTo>
                <a:cubicBezTo>
                  <a:pt x="142240" y="1693"/>
                  <a:pt x="126885" y="2559"/>
                  <a:pt x="111760" y="5080"/>
                </a:cubicBezTo>
                <a:cubicBezTo>
                  <a:pt x="106478" y="5960"/>
                  <a:pt x="100306" y="6374"/>
                  <a:pt x="96520" y="10160"/>
                </a:cubicBezTo>
                <a:lnTo>
                  <a:pt x="121920" y="0"/>
                </a:lnTo>
                <a:close/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2380" y="2473712"/>
            <a:ext cx="1378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Inner eye-wall</a:t>
            </a:r>
            <a:endParaRPr lang="en-US" sz="1600" b="0" dirty="0"/>
          </a:p>
        </p:txBody>
      </p:sp>
      <p:cxnSp>
        <p:nvCxnSpPr>
          <p:cNvPr id="15" name="Straight Arrow Connector 14"/>
          <p:cNvCxnSpPr>
            <a:stCxn id="17" idx="1"/>
          </p:cNvCxnSpPr>
          <p:nvPr/>
        </p:nvCxnSpPr>
        <p:spPr bwMode="auto">
          <a:xfrm flipH="1" flipV="1">
            <a:off x="5334000" y="3432125"/>
            <a:ext cx="1957533" cy="6038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291533" y="3323235"/>
            <a:ext cx="1412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Outer eye-wall</a:t>
            </a:r>
            <a:endParaRPr lang="en-US" sz="1600" b="0" dirty="0"/>
          </a:p>
        </p:txBody>
      </p:sp>
      <p:cxnSp>
        <p:nvCxnSpPr>
          <p:cNvPr id="18" name="Straight Arrow Connector 17"/>
          <p:cNvCxnSpPr>
            <a:endCxn id="25" idx="6"/>
          </p:cNvCxnSpPr>
          <p:nvPr/>
        </p:nvCxnSpPr>
        <p:spPr bwMode="auto">
          <a:xfrm flipH="1">
            <a:off x="5081732" y="2656065"/>
            <a:ext cx="2300648" cy="46550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945077" y="5569601"/>
            <a:ext cx="3658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Eye wall diameter is as big as Puerto Rico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38600" y="2579106"/>
            <a:ext cx="1424133" cy="1143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419599" y="2844123"/>
            <a:ext cx="662133" cy="554892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78027" y="5137141"/>
            <a:ext cx="4540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Yellow/ orange/ Red shading indicates heavy rainfall</a:t>
            </a:r>
            <a:endParaRPr lang="en-US" sz="1600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2034051" y="6151990"/>
            <a:ext cx="5918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Cities, states, entire islands are tiny compared to a big hurricane</a:t>
            </a:r>
            <a:endParaRPr lang="en-US" sz="1600" dirty="0"/>
          </a:p>
        </p:txBody>
      </p:sp>
      <p:cxnSp>
        <p:nvCxnSpPr>
          <p:cNvPr id="19" name="Straight Arrow Connector 18"/>
          <p:cNvCxnSpPr>
            <a:stCxn id="22" idx="1"/>
          </p:cNvCxnSpPr>
          <p:nvPr/>
        </p:nvCxnSpPr>
        <p:spPr bwMode="auto">
          <a:xfrm flipH="1">
            <a:off x="4774264" y="1899054"/>
            <a:ext cx="2875565" cy="123573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649829" y="1729777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Eye</a:t>
            </a:r>
            <a:endParaRPr lang="en-US" sz="1600" b="0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489950" y="6477000"/>
            <a:ext cx="401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/>
              <a:t>S5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54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742" y="457200"/>
            <a:ext cx="7772400" cy="465162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effectLst/>
              </a:rPr>
              <a:t>Major Hurricane Irma: Last Year- Cat. </a:t>
            </a:r>
            <a:r>
              <a:rPr lang="en-US" sz="1800" dirty="0">
                <a:solidFill>
                  <a:schemeClr val="tx1"/>
                </a:solidFill>
                <a:effectLst/>
              </a:rPr>
              <a:t>5 with 155+ mph winds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628142" y="6400800"/>
            <a:ext cx="401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/>
              <a:t>S6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167" t="18888" r="19167" b="12963"/>
          <a:stretch/>
        </p:blipFill>
        <p:spPr>
          <a:xfrm>
            <a:off x="381000" y="1143000"/>
            <a:ext cx="8458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86672" y="1231272"/>
            <a:ext cx="3647537" cy="3435986"/>
            <a:chOff x="237173" y="1212214"/>
            <a:chExt cx="7160417" cy="5401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25916" t="20967" r="26584" b="15328"/>
            <a:stretch/>
          </p:blipFill>
          <p:spPr>
            <a:xfrm>
              <a:off x="237173" y="1212214"/>
              <a:ext cx="7160417" cy="5401717"/>
            </a:xfrm>
            <a:prstGeom prst="rect">
              <a:avLst/>
            </a:prstGeom>
          </p:spPr>
        </p:pic>
        <p:sp>
          <p:nvSpPr>
            <p:cNvPr id="14" name="Freeform 13"/>
            <p:cNvSpPr/>
            <p:nvPr/>
          </p:nvSpPr>
          <p:spPr bwMode="auto">
            <a:xfrm>
              <a:off x="1513544" y="1755762"/>
              <a:ext cx="5446739" cy="3800223"/>
            </a:xfrm>
            <a:custGeom>
              <a:avLst/>
              <a:gdLst>
                <a:gd name="connsiteX0" fmla="*/ 5446739 w 5446739"/>
                <a:gd name="connsiteY0" fmla="*/ 3779520 h 3800223"/>
                <a:gd name="connsiteX1" fmla="*/ 5390859 w 5446739"/>
                <a:gd name="connsiteY1" fmla="*/ 3789680 h 3800223"/>
                <a:gd name="connsiteX2" fmla="*/ 5340059 w 5446739"/>
                <a:gd name="connsiteY2" fmla="*/ 3799840 h 3800223"/>
                <a:gd name="connsiteX3" fmla="*/ 5177499 w 5446739"/>
                <a:gd name="connsiteY3" fmla="*/ 3794760 h 3800223"/>
                <a:gd name="connsiteX4" fmla="*/ 4832059 w 5446739"/>
                <a:gd name="connsiteY4" fmla="*/ 3794760 h 3800223"/>
                <a:gd name="connsiteX5" fmla="*/ 4745699 w 5446739"/>
                <a:gd name="connsiteY5" fmla="*/ 3779520 h 3800223"/>
                <a:gd name="connsiteX6" fmla="*/ 4699979 w 5446739"/>
                <a:gd name="connsiteY6" fmla="*/ 3769360 h 3800223"/>
                <a:gd name="connsiteX7" fmla="*/ 4669499 w 5446739"/>
                <a:gd name="connsiteY7" fmla="*/ 3759200 h 3800223"/>
                <a:gd name="connsiteX8" fmla="*/ 4639019 w 5446739"/>
                <a:gd name="connsiteY8" fmla="*/ 3749040 h 3800223"/>
                <a:gd name="connsiteX9" fmla="*/ 4623779 w 5446739"/>
                <a:gd name="connsiteY9" fmla="*/ 3743960 h 3800223"/>
                <a:gd name="connsiteX10" fmla="*/ 4583139 w 5446739"/>
                <a:gd name="connsiteY10" fmla="*/ 3733800 h 3800223"/>
                <a:gd name="connsiteX11" fmla="*/ 4567899 w 5446739"/>
                <a:gd name="connsiteY11" fmla="*/ 3728720 h 3800223"/>
                <a:gd name="connsiteX12" fmla="*/ 4537419 w 5446739"/>
                <a:gd name="connsiteY12" fmla="*/ 3708400 h 3800223"/>
                <a:gd name="connsiteX13" fmla="*/ 4517099 w 5446739"/>
                <a:gd name="connsiteY13" fmla="*/ 3703320 h 3800223"/>
                <a:gd name="connsiteX14" fmla="*/ 4486619 w 5446739"/>
                <a:gd name="connsiteY14" fmla="*/ 3693160 h 3800223"/>
                <a:gd name="connsiteX15" fmla="*/ 4471379 w 5446739"/>
                <a:gd name="connsiteY15" fmla="*/ 3688080 h 3800223"/>
                <a:gd name="connsiteX16" fmla="*/ 4451059 w 5446739"/>
                <a:gd name="connsiteY16" fmla="*/ 3683000 h 3800223"/>
                <a:gd name="connsiteX17" fmla="*/ 4430739 w 5446739"/>
                <a:gd name="connsiteY17" fmla="*/ 3672840 h 3800223"/>
                <a:gd name="connsiteX18" fmla="*/ 4395179 w 5446739"/>
                <a:gd name="connsiteY18" fmla="*/ 3662680 h 3800223"/>
                <a:gd name="connsiteX19" fmla="*/ 4379939 w 5446739"/>
                <a:gd name="connsiteY19" fmla="*/ 3652520 h 3800223"/>
                <a:gd name="connsiteX20" fmla="*/ 4298659 w 5446739"/>
                <a:gd name="connsiteY20" fmla="*/ 3637280 h 3800223"/>
                <a:gd name="connsiteX21" fmla="*/ 4268179 w 5446739"/>
                <a:gd name="connsiteY21" fmla="*/ 3616960 h 3800223"/>
                <a:gd name="connsiteX22" fmla="*/ 4247859 w 5446739"/>
                <a:gd name="connsiteY22" fmla="*/ 3606800 h 3800223"/>
                <a:gd name="connsiteX23" fmla="*/ 4232619 w 5446739"/>
                <a:gd name="connsiteY23" fmla="*/ 3591560 h 3800223"/>
                <a:gd name="connsiteX24" fmla="*/ 4212299 w 5446739"/>
                <a:gd name="connsiteY24" fmla="*/ 3586480 h 3800223"/>
                <a:gd name="connsiteX25" fmla="*/ 4181819 w 5446739"/>
                <a:gd name="connsiteY25" fmla="*/ 3576320 h 3800223"/>
                <a:gd name="connsiteX26" fmla="*/ 4141179 w 5446739"/>
                <a:gd name="connsiteY26" fmla="*/ 3566160 h 3800223"/>
                <a:gd name="connsiteX27" fmla="*/ 4095459 w 5446739"/>
                <a:gd name="connsiteY27" fmla="*/ 3550920 h 3800223"/>
                <a:gd name="connsiteX28" fmla="*/ 4080219 w 5446739"/>
                <a:gd name="connsiteY28" fmla="*/ 3545840 h 3800223"/>
                <a:gd name="connsiteX29" fmla="*/ 4064979 w 5446739"/>
                <a:gd name="connsiteY29" fmla="*/ 3540760 h 3800223"/>
                <a:gd name="connsiteX30" fmla="*/ 4024339 w 5446739"/>
                <a:gd name="connsiteY30" fmla="*/ 3535680 h 3800223"/>
                <a:gd name="connsiteX31" fmla="*/ 3983699 w 5446739"/>
                <a:gd name="connsiteY31" fmla="*/ 3525520 h 3800223"/>
                <a:gd name="connsiteX32" fmla="*/ 3948139 w 5446739"/>
                <a:gd name="connsiteY32" fmla="*/ 3515360 h 3800223"/>
                <a:gd name="connsiteX33" fmla="*/ 3851619 w 5446739"/>
                <a:gd name="connsiteY33" fmla="*/ 3505200 h 3800223"/>
                <a:gd name="connsiteX34" fmla="*/ 3821139 w 5446739"/>
                <a:gd name="connsiteY34" fmla="*/ 3489960 h 3800223"/>
                <a:gd name="connsiteX35" fmla="*/ 3790659 w 5446739"/>
                <a:gd name="connsiteY35" fmla="*/ 3479800 h 3800223"/>
                <a:gd name="connsiteX36" fmla="*/ 3775419 w 5446739"/>
                <a:gd name="connsiteY36" fmla="*/ 3469640 h 3800223"/>
                <a:gd name="connsiteX37" fmla="*/ 3760179 w 5446739"/>
                <a:gd name="connsiteY37" fmla="*/ 3464560 h 3800223"/>
                <a:gd name="connsiteX38" fmla="*/ 3729699 w 5446739"/>
                <a:gd name="connsiteY38" fmla="*/ 3444240 h 3800223"/>
                <a:gd name="connsiteX39" fmla="*/ 3653499 w 5446739"/>
                <a:gd name="connsiteY39" fmla="*/ 3439160 h 3800223"/>
                <a:gd name="connsiteX40" fmla="*/ 3607779 w 5446739"/>
                <a:gd name="connsiteY40" fmla="*/ 3418840 h 3800223"/>
                <a:gd name="connsiteX41" fmla="*/ 3592539 w 5446739"/>
                <a:gd name="connsiteY41" fmla="*/ 3413760 h 3800223"/>
                <a:gd name="connsiteX42" fmla="*/ 3577299 w 5446739"/>
                <a:gd name="connsiteY42" fmla="*/ 3403600 h 3800223"/>
                <a:gd name="connsiteX43" fmla="*/ 3546819 w 5446739"/>
                <a:gd name="connsiteY43" fmla="*/ 3393440 h 3800223"/>
                <a:gd name="connsiteX44" fmla="*/ 3531579 w 5446739"/>
                <a:gd name="connsiteY44" fmla="*/ 3388360 h 3800223"/>
                <a:gd name="connsiteX45" fmla="*/ 3501099 w 5446739"/>
                <a:gd name="connsiteY45" fmla="*/ 3373120 h 3800223"/>
                <a:gd name="connsiteX46" fmla="*/ 3460459 w 5446739"/>
                <a:gd name="connsiteY46" fmla="*/ 3368040 h 3800223"/>
                <a:gd name="connsiteX47" fmla="*/ 3414739 w 5446739"/>
                <a:gd name="connsiteY47" fmla="*/ 3352800 h 3800223"/>
                <a:gd name="connsiteX48" fmla="*/ 3399499 w 5446739"/>
                <a:gd name="connsiteY48" fmla="*/ 3347720 h 3800223"/>
                <a:gd name="connsiteX49" fmla="*/ 3369019 w 5446739"/>
                <a:gd name="connsiteY49" fmla="*/ 3332480 h 3800223"/>
                <a:gd name="connsiteX50" fmla="*/ 3338539 w 5446739"/>
                <a:gd name="connsiteY50" fmla="*/ 3317240 h 3800223"/>
                <a:gd name="connsiteX51" fmla="*/ 3277579 w 5446739"/>
                <a:gd name="connsiteY51" fmla="*/ 3312160 h 3800223"/>
                <a:gd name="connsiteX52" fmla="*/ 3226779 w 5446739"/>
                <a:gd name="connsiteY52" fmla="*/ 3302000 h 3800223"/>
                <a:gd name="connsiteX53" fmla="*/ 3181059 w 5446739"/>
                <a:gd name="connsiteY53" fmla="*/ 3291840 h 3800223"/>
                <a:gd name="connsiteX54" fmla="*/ 3150579 w 5446739"/>
                <a:gd name="connsiteY54" fmla="*/ 3281680 h 3800223"/>
                <a:gd name="connsiteX55" fmla="*/ 3135339 w 5446739"/>
                <a:gd name="connsiteY55" fmla="*/ 3276600 h 3800223"/>
                <a:gd name="connsiteX56" fmla="*/ 3104859 w 5446739"/>
                <a:gd name="connsiteY56" fmla="*/ 3261360 h 3800223"/>
                <a:gd name="connsiteX57" fmla="*/ 3089619 w 5446739"/>
                <a:gd name="connsiteY57" fmla="*/ 3251200 h 3800223"/>
                <a:gd name="connsiteX58" fmla="*/ 3043899 w 5446739"/>
                <a:gd name="connsiteY58" fmla="*/ 3246120 h 3800223"/>
                <a:gd name="connsiteX59" fmla="*/ 3028659 w 5446739"/>
                <a:gd name="connsiteY59" fmla="*/ 3241040 h 3800223"/>
                <a:gd name="connsiteX60" fmla="*/ 2998179 w 5446739"/>
                <a:gd name="connsiteY60" fmla="*/ 3220720 h 3800223"/>
                <a:gd name="connsiteX61" fmla="*/ 2988019 w 5446739"/>
                <a:gd name="connsiteY61" fmla="*/ 3205480 h 3800223"/>
                <a:gd name="connsiteX62" fmla="*/ 2957539 w 5446739"/>
                <a:gd name="connsiteY62" fmla="*/ 3185160 h 3800223"/>
                <a:gd name="connsiteX63" fmla="*/ 2937219 w 5446739"/>
                <a:gd name="connsiteY63" fmla="*/ 3169920 h 3800223"/>
                <a:gd name="connsiteX64" fmla="*/ 2921979 w 5446739"/>
                <a:gd name="connsiteY64" fmla="*/ 3159760 h 3800223"/>
                <a:gd name="connsiteX65" fmla="*/ 2896579 w 5446739"/>
                <a:gd name="connsiteY65" fmla="*/ 3154680 h 3800223"/>
                <a:gd name="connsiteX66" fmla="*/ 2881339 w 5446739"/>
                <a:gd name="connsiteY66" fmla="*/ 3149600 h 3800223"/>
                <a:gd name="connsiteX67" fmla="*/ 2866099 w 5446739"/>
                <a:gd name="connsiteY67" fmla="*/ 3134360 h 3800223"/>
                <a:gd name="connsiteX68" fmla="*/ 2850859 w 5446739"/>
                <a:gd name="connsiteY68" fmla="*/ 3124200 h 3800223"/>
                <a:gd name="connsiteX69" fmla="*/ 2825459 w 5446739"/>
                <a:gd name="connsiteY69" fmla="*/ 3098800 h 3800223"/>
                <a:gd name="connsiteX70" fmla="*/ 2815299 w 5446739"/>
                <a:gd name="connsiteY70" fmla="*/ 3083560 h 3800223"/>
                <a:gd name="connsiteX71" fmla="*/ 2769579 w 5446739"/>
                <a:gd name="connsiteY71" fmla="*/ 3058160 h 3800223"/>
                <a:gd name="connsiteX72" fmla="*/ 2754339 w 5446739"/>
                <a:gd name="connsiteY72" fmla="*/ 3048000 h 3800223"/>
                <a:gd name="connsiteX73" fmla="*/ 2703539 w 5446739"/>
                <a:gd name="connsiteY73" fmla="*/ 3032760 h 3800223"/>
                <a:gd name="connsiteX74" fmla="*/ 2683219 w 5446739"/>
                <a:gd name="connsiteY74" fmla="*/ 3022600 h 3800223"/>
                <a:gd name="connsiteX75" fmla="*/ 2667979 w 5446739"/>
                <a:gd name="connsiteY75" fmla="*/ 3017520 h 3800223"/>
                <a:gd name="connsiteX76" fmla="*/ 2622259 w 5446739"/>
                <a:gd name="connsiteY76" fmla="*/ 2987040 h 3800223"/>
                <a:gd name="connsiteX77" fmla="*/ 2607019 w 5446739"/>
                <a:gd name="connsiteY77" fmla="*/ 2976880 h 3800223"/>
                <a:gd name="connsiteX78" fmla="*/ 2591779 w 5446739"/>
                <a:gd name="connsiteY78" fmla="*/ 2961640 h 3800223"/>
                <a:gd name="connsiteX79" fmla="*/ 2576539 w 5446739"/>
                <a:gd name="connsiteY79" fmla="*/ 2956560 h 3800223"/>
                <a:gd name="connsiteX80" fmla="*/ 2546059 w 5446739"/>
                <a:gd name="connsiteY80" fmla="*/ 2936240 h 3800223"/>
                <a:gd name="connsiteX81" fmla="*/ 2530819 w 5446739"/>
                <a:gd name="connsiteY81" fmla="*/ 2926080 h 3800223"/>
                <a:gd name="connsiteX82" fmla="*/ 2515579 w 5446739"/>
                <a:gd name="connsiteY82" fmla="*/ 2915920 h 3800223"/>
                <a:gd name="connsiteX83" fmla="*/ 2459699 w 5446739"/>
                <a:gd name="connsiteY83" fmla="*/ 2905760 h 3800223"/>
                <a:gd name="connsiteX84" fmla="*/ 2444459 w 5446739"/>
                <a:gd name="connsiteY84" fmla="*/ 2895600 h 3800223"/>
                <a:gd name="connsiteX85" fmla="*/ 2424139 w 5446739"/>
                <a:gd name="connsiteY85" fmla="*/ 2880360 h 3800223"/>
                <a:gd name="connsiteX86" fmla="*/ 2408899 w 5446739"/>
                <a:gd name="connsiteY86" fmla="*/ 2875280 h 3800223"/>
                <a:gd name="connsiteX87" fmla="*/ 2378419 w 5446739"/>
                <a:gd name="connsiteY87" fmla="*/ 2854960 h 3800223"/>
                <a:gd name="connsiteX88" fmla="*/ 2368259 w 5446739"/>
                <a:gd name="connsiteY88" fmla="*/ 2839720 h 3800223"/>
                <a:gd name="connsiteX89" fmla="*/ 2353019 w 5446739"/>
                <a:gd name="connsiteY89" fmla="*/ 2834640 h 3800223"/>
                <a:gd name="connsiteX90" fmla="*/ 2337779 w 5446739"/>
                <a:gd name="connsiteY90" fmla="*/ 2824480 h 3800223"/>
                <a:gd name="connsiteX91" fmla="*/ 2322539 w 5446739"/>
                <a:gd name="connsiteY91" fmla="*/ 2819400 h 3800223"/>
                <a:gd name="connsiteX92" fmla="*/ 2286979 w 5446739"/>
                <a:gd name="connsiteY92" fmla="*/ 2804160 h 3800223"/>
                <a:gd name="connsiteX93" fmla="*/ 2256499 w 5446739"/>
                <a:gd name="connsiteY93" fmla="*/ 2783840 h 3800223"/>
                <a:gd name="connsiteX94" fmla="*/ 2220939 w 5446739"/>
                <a:gd name="connsiteY94" fmla="*/ 2768600 h 3800223"/>
                <a:gd name="connsiteX95" fmla="*/ 2205699 w 5446739"/>
                <a:gd name="connsiteY95" fmla="*/ 2758440 h 3800223"/>
                <a:gd name="connsiteX96" fmla="*/ 2190459 w 5446739"/>
                <a:gd name="connsiteY96" fmla="*/ 2753360 h 3800223"/>
                <a:gd name="connsiteX97" fmla="*/ 2170139 w 5446739"/>
                <a:gd name="connsiteY97" fmla="*/ 2738120 h 3800223"/>
                <a:gd name="connsiteX98" fmla="*/ 2159979 w 5446739"/>
                <a:gd name="connsiteY98" fmla="*/ 2722880 h 3800223"/>
                <a:gd name="connsiteX99" fmla="*/ 2139659 w 5446739"/>
                <a:gd name="connsiteY99" fmla="*/ 2717800 h 3800223"/>
                <a:gd name="connsiteX100" fmla="*/ 2099019 w 5446739"/>
                <a:gd name="connsiteY100" fmla="*/ 2692400 h 3800223"/>
                <a:gd name="connsiteX101" fmla="*/ 2068539 w 5446739"/>
                <a:gd name="connsiteY101" fmla="*/ 2672080 h 3800223"/>
                <a:gd name="connsiteX102" fmla="*/ 2053299 w 5446739"/>
                <a:gd name="connsiteY102" fmla="*/ 2661920 h 3800223"/>
                <a:gd name="connsiteX103" fmla="*/ 2038059 w 5446739"/>
                <a:gd name="connsiteY103" fmla="*/ 2651760 h 3800223"/>
                <a:gd name="connsiteX104" fmla="*/ 2022819 w 5446739"/>
                <a:gd name="connsiteY104" fmla="*/ 2646680 h 3800223"/>
                <a:gd name="connsiteX105" fmla="*/ 1992339 w 5446739"/>
                <a:gd name="connsiteY105" fmla="*/ 2631440 h 3800223"/>
                <a:gd name="connsiteX106" fmla="*/ 1966939 w 5446739"/>
                <a:gd name="connsiteY106" fmla="*/ 2611120 h 3800223"/>
                <a:gd name="connsiteX107" fmla="*/ 1951699 w 5446739"/>
                <a:gd name="connsiteY107" fmla="*/ 2600960 h 3800223"/>
                <a:gd name="connsiteX108" fmla="*/ 1900899 w 5446739"/>
                <a:gd name="connsiteY108" fmla="*/ 2590800 h 3800223"/>
                <a:gd name="connsiteX109" fmla="*/ 1875499 w 5446739"/>
                <a:gd name="connsiteY109" fmla="*/ 2565400 h 3800223"/>
                <a:gd name="connsiteX110" fmla="*/ 1845019 w 5446739"/>
                <a:gd name="connsiteY110" fmla="*/ 2550160 h 3800223"/>
                <a:gd name="connsiteX111" fmla="*/ 1829779 w 5446739"/>
                <a:gd name="connsiteY111" fmla="*/ 2534920 h 3800223"/>
                <a:gd name="connsiteX112" fmla="*/ 1794219 w 5446739"/>
                <a:gd name="connsiteY112" fmla="*/ 2509520 h 3800223"/>
                <a:gd name="connsiteX113" fmla="*/ 1768819 w 5446739"/>
                <a:gd name="connsiteY113" fmla="*/ 2484120 h 3800223"/>
                <a:gd name="connsiteX114" fmla="*/ 1738339 w 5446739"/>
                <a:gd name="connsiteY114" fmla="*/ 2453640 h 3800223"/>
                <a:gd name="connsiteX115" fmla="*/ 1723099 w 5446739"/>
                <a:gd name="connsiteY115" fmla="*/ 2448560 h 3800223"/>
                <a:gd name="connsiteX116" fmla="*/ 1692619 w 5446739"/>
                <a:gd name="connsiteY116" fmla="*/ 2428240 h 3800223"/>
                <a:gd name="connsiteX117" fmla="*/ 1662139 w 5446739"/>
                <a:gd name="connsiteY117" fmla="*/ 2423160 h 3800223"/>
                <a:gd name="connsiteX118" fmla="*/ 1641819 w 5446739"/>
                <a:gd name="connsiteY118" fmla="*/ 2413000 h 3800223"/>
                <a:gd name="connsiteX119" fmla="*/ 1631659 w 5446739"/>
                <a:gd name="connsiteY119" fmla="*/ 2397760 h 3800223"/>
                <a:gd name="connsiteX120" fmla="*/ 1616419 w 5446739"/>
                <a:gd name="connsiteY120" fmla="*/ 2392680 h 3800223"/>
                <a:gd name="connsiteX121" fmla="*/ 1585939 w 5446739"/>
                <a:gd name="connsiteY121" fmla="*/ 2372360 h 3800223"/>
                <a:gd name="connsiteX122" fmla="*/ 1570699 w 5446739"/>
                <a:gd name="connsiteY122" fmla="*/ 2367280 h 3800223"/>
                <a:gd name="connsiteX123" fmla="*/ 1540219 w 5446739"/>
                <a:gd name="connsiteY123" fmla="*/ 2346960 h 3800223"/>
                <a:gd name="connsiteX124" fmla="*/ 1524979 w 5446739"/>
                <a:gd name="connsiteY124" fmla="*/ 2341880 h 3800223"/>
                <a:gd name="connsiteX125" fmla="*/ 1494499 w 5446739"/>
                <a:gd name="connsiteY125" fmla="*/ 2326640 h 3800223"/>
                <a:gd name="connsiteX126" fmla="*/ 1484339 w 5446739"/>
                <a:gd name="connsiteY126" fmla="*/ 2311400 h 3800223"/>
                <a:gd name="connsiteX127" fmla="*/ 1433539 w 5446739"/>
                <a:gd name="connsiteY127" fmla="*/ 2286000 h 3800223"/>
                <a:gd name="connsiteX128" fmla="*/ 1408139 w 5446739"/>
                <a:gd name="connsiteY128" fmla="*/ 2291080 h 3800223"/>
                <a:gd name="connsiteX129" fmla="*/ 1387819 w 5446739"/>
                <a:gd name="connsiteY129" fmla="*/ 2296160 h 3800223"/>
                <a:gd name="connsiteX130" fmla="*/ 1352259 w 5446739"/>
                <a:gd name="connsiteY130" fmla="*/ 2291080 h 3800223"/>
                <a:gd name="connsiteX131" fmla="*/ 1337019 w 5446739"/>
                <a:gd name="connsiteY131" fmla="*/ 2280920 h 3800223"/>
                <a:gd name="connsiteX132" fmla="*/ 1316699 w 5446739"/>
                <a:gd name="connsiteY132" fmla="*/ 2255520 h 3800223"/>
                <a:gd name="connsiteX133" fmla="*/ 1281139 w 5446739"/>
                <a:gd name="connsiteY133" fmla="*/ 2214880 h 3800223"/>
                <a:gd name="connsiteX134" fmla="*/ 1235419 w 5446739"/>
                <a:gd name="connsiteY134" fmla="*/ 2179320 h 3800223"/>
                <a:gd name="connsiteX135" fmla="*/ 1174459 w 5446739"/>
                <a:gd name="connsiteY135" fmla="*/ 2164080 h 3800223"/>
                <a:gd name="connsiteX136" fmla="*/ 1159219 w 5446739"/>
                <a:gd name="connsiteY136" fmla="*/ 2159000 h 3800223"/>
                <a:gd name="connsiteX137" fmla="*/ 1149059 w 5446739"/>
                <a:gd name="connsiteY137" fmla="*/ 2143760 h 3800223"/>
                <a:gd name="connsiteX138" fmla="*/ 1118579 w 5446739"/>
                <a:gd name="connsiteY138" fmla="*/ 2123440 h 3800223"/>
                <a:gd name="connsiteX139" fmla="*/ 1108419 w 5446739"/>
                <a:gd name="connsiteY139" fmla="*/ 2108200 h 3800223"/>
                <a:gd name="connsiteX140" fmla="*/ 1077939 w 5446739"/>
                <a:gd name="connsiteY140" fmla="*/ 2082800 h 3800223"/>
                <a:gd name="connsiteX141" fmla="*/ 1067779 w 5446739"/>
                <a:gd name="connsiteY141" fmla="*/ 2067560 h 3800223"/>
                <a:gd name="connsiteX142" fmla="*/ 1052539 w 5446739"/>
                <a:gd name="connsiteY142" fmla="*/ 2052320 h 3800223"/>
                <a:gd name="connsiteX143" fmla="*/ 1042379 w 5446739"/>
                <a:gd name="connsiteY143" fmla="*/ 2037080 h 3800223"/>
                <a:gd name="connsiteX144" fmla="*/ 1027139 w 5446739"/>
                <a:gd name="connsiteY144" fmla="*/ 2026920 h 3800223"/>
                <a:gd name="connsiteX145" fmla="*/ 996659 w 5446739"/>
                <a:gd name="connsiteY145" fmla="*/ 2016760 h 3800223"/>
                <a:gd name="connsiteX146" fmla="*/ 981419 w 5446739"/>
                <a:gd name="connsiteY146" fmla="*/ 2001520 h 3800223"/>
                <a:gd name="connsiteX147" fmla="*/ 950939 w 5446739"/>
                <a:gd name="connsiteY147" fmla="*/ 1976120 h 3800223"/>
                <a:gd name="connsiteX148" fmla="*/ 930619 w 5446739"/>
                <a:gd name="connsiteY148" fmla="*/ 1945640 h 3800223"/>
                <a:gd name="connsiteX149" fmla="*/ 920459 w 5446739"/>
                <a:gd name="connsiteY149" fmla="*/ 1930400 h 3800223"/>
                <a:gd name="connsiteX150" fmla="*/ 905219 w 5446739"/>
                <a:gd name="connsiteY150" fmla="*/ 1925320 h 3800223"/>
                <a:gd name="connsiteX151" fmla="*/ 874739 w 5446739"/>
                <a:gd name="connsiteY151" fmla="*/ 1905000 h 3800223"/>
                <a:gd name="connsiteX152" fmla="*/ 844259 w 5446739"/>
                <a:gd name="connsiteY152" fmla="*/ 1894840 h 3800223"/>
                <a:gd name="connsiteX153" fmla="*/ 798539 w 5446739"/>
                <a:gd name="connsiteY153" fmla="*/ 1854200 h 3800223"/>
                <a:gd name="connsiteX154" fmla="*/ 788379 w 5446739"/>
                <a:gd name="connsiteY154" fmla="*/ 1838960 h 3800223"/>
                <a:gd name="connsiteX155" fmla="*/ 773139 w 5446739"/>
                <a:gd name="connsiteY155" fmla="*/ 1833880 h 3800223"/>
                <a:gd name="connsiteX156" fmla="*/ 757899 w 5446739"/>
                <a:gd name="connsiteY156" fmla="*/ 1823720 h 3800223"/>
                <a:gd name="connsiteX157" fmla="*/ 747739 w 5446739"/>
                <a:gd name="connsiteY157" fmla="*/ 1808480 h 3800223"/>
                <a:gd name="connsiteX158" fmla="*/ 727419 w 5446739"/>
                <a:gd name="connsiteY158" fmla="*/ 1803400 h 3800223"/>
                <a:gd name="connsiteX159" fmla="*/ 712179 w 5446739"/>
                <a:gd name="connsiteY159" fmla="*/ 1798320 h 3800223"/>
                <a:gd name="connsiteX160" fmla="*/ 691859 w 5446739"/>
                <a:gd name="connsiteY160" fmla="*/ 1783080 h 3800223"/>
                <a:gd name="connsiteX161" fmla="*/ 676619 w 5446739"/>
                <a:gd name="connsiteY161" fmla="*/ 1778000 h 3800223"/>
                <a:gd name="connsiteX162" fmla="*/ 646139 w 5446739"/>
                <a:gd name="connsiteY162" fmla="*/ 1757680 h 3800223"/>
                <a:gd name="connsiteX163" fmla="*/ 615659 w 5446739"/>
                <a:gd name="connsiteY163" fmla="*/ 1737360 h 3800223"/>
                <a:gd name="connsiteX164" fmla="*/ 590259 w 5446739"/>
                <a:gd name="connsiteY164" fmla="*/ 1711960 h 3800223"/>
                <a:gd name="connsiteX165" fmla="*/ 564859 w 5446739"/>
                <a:gd name="connsiteY165" fmla="*/ 1691640 h 3800223"/>
                <a:gd name="connsiteX166" fmla="*/ 559779 w 5446739"/>
                <a:gd name="connsiteY166" fmla="*/ 1671320 h 3800223"/>
                <a:gd name="connsiteX167" fmla="*/ 554699 w 5446739"/>
                <a:gd name="connsiteY167" fmla="*/ 1656080 h 3800223"/>
                <a:gd name="connsiteX168" fmla="*/ 544539 w 5446739"/>
                <a:gd name="connsiteY168" fmla="*/ 1640840 h 3800223"/>
                <a:gd name="connsiteX169" fmla="*/ 524219 w 5446739"/>
                <a:gd name="connsiteY169" fmla="*/ 1610360 h 3800223"/>
                <a:gd name="connsiteX170" fmla="*/ 508979 w 5446739"/>
                <a:gd name="connsiteY170" fmla="*/ 1579880 h 3800223"/>
                <a:gd name="connsiteX171" fmla="*/ 493739 w 5446739"/>
                <a:gd name="connsiteY171" fmla="*/ 1549400 h 3800223"/>
                <a:gd name="connsiteX172" fmla="*/ 458179 w 5446739"/>
                <a:gd name="connsiteY172" fmla="*/ 1534160 h 3800223"/>
                <a:gd name="connsiteX173" fmla="*/ 442939 w 5446739"/>
                <a:gd name="connsiteY173" fmla="*/ 1513840 h 3800223"/>
                <a:gd name="connsiteX174" fmla="*/ 437859 w 5446739"/>
                <a:gd name="connsiteY174" fmla="*/ 1498600 h 3800223"/>
                <a:gd name="connsiteX175" fmla="*/ 427699 w 5446739"/>
                <a:gd name="connsiteY175" fmla="*/ 1483360 h 3800223"/>
                <a:gd name="connsiteX176" fmla="*/ 422619 w 5446739"/>
                <a:gd name="connsiteY176" fmla="*/ 1457960 h 3800223"/>
                <a:gd name="connsiteX177" fmla="*/ 417539 w 5446739"/>
                <a:gd name="connsiteY177" fmla="*/ 1422400 h 3800223"/>
                <a:gd name="connsiteX178" fmla="*/ 412459 w 5446739"/>
                <a:gd name="connsiteY178" fmla="*/ 1407160 h 3800223"/>
                <a:gd name="connsiteX179" fmla="*/ 407379 w 5446739"/>
                <a:gd name="connsiteY179" fmla="*/ 1381760 h 3800223"/>
                <a:gd name="connsiteX180" fmla="*/ 402299 w 5446739"/>
                <a:gd name="connsiteY180" fmla="*/ 1346200 h 3800223"/>
                <a:gd name="connsiteX181" fmla="*/ 397219 w 5446739"/>
                <a:gd name="connsiteY181" fmla="*/ 1330960 h 3800223"/>
                <a:gd name="connsiteX182" fmla="*/ 392139 w 5446739"/>
                <a:gd name="connsiteY182" fmla="*/ 1310640 h 3800223"/>
                <a:gd name="connsiteX183" fmla="*/ 387059 w 5446739"/>
                <a:gd name="connsiteY183" fmla="*/ 1295400 h 3800223"/>
                <a:gd name="connsiteX184" fmla="*/ 381979 w 5446739"/>
                <a:gd name="connsiteY184" fmla="*/ 1275080 h 3800223"/>
                <a:gd name="connsiteX185" fmla="*/ 371819 w 5446739"/>
                <a:gd name="connsiteY185" fmla="*/ 1229360 h 3800223"/>
                <a:gd name="connsiteX186" fmla="*/ 356579 w 5446739"/>
                <a:gd name="connsiteY186" fmla="*/ 1214120 h 3800223"/>
                <a:gd name="connsiteX187" fmla="*/ 346419 w 5446739"/>
                <a:gd name="connsiteY187" fmla="*/ 1183640 h 3800223"/>
                <a:gd name="connsiteX188" fmla="*/ 336259 w 5446739"/>
                <a:gd name="connsiteY188" fmla="*/ 1168400 h 3800223"/>
                <a:gd name="connsiteX189" fmla="*/ 326099 w 5446739"/>
                <a:gd name="connsiteY189" fmla="*/ 1137920 h 3800223"/>
                <a:gd name="connsiteX190" fmla="*/ 300699 w 5446739"/>
                <a:gd name="connsiteY190" fmla="*/ 1102360 h 3800223"/>
                <a:gd name="connsiteX191" fmla="*/ 290539 w 5446739"/>
                <a:gd name="connsiteY191" fmla="*/ 1071880 h 3800223"/>
                <a:gd name="connsiteX192" fmla="*/ 285459 w 5446739"/>
                <a:gd name="connsiteY192" fmla="*/ 1056640 h 3800223"/>
                <a:gd name="connsiteX193" fmla="*/ 280379 w 5446739"/>
                <a:gd name="connsiteY193" fmla="*/ 1005840 h 3800223"/>
                <a:gd name="connsiteX194" fmla="*/ 275299 w 5446739"/>
                <a:gd name="connsiteY194" fmla="*/ 990600 h 3800223"/>
                <a:gd name="connsiteX195" fmla="*/ 249899 w 5446739"/>
                <a:gd name="connsiteY195" fmla="*/ 985520 h 3800223"/>
                <a:gd name="connsiteX196" fmla="*/ 229579 w 5446739"/>
                <a:gd name="connsiteY196" fmla="*/ 955040 h 3800223"/>
                <a:gd name="connsiteX197" fmla="*/ 224499 w 5446739"/>
                <a:gd name="connsiteY197" fmla="*/ 939800 h 3800223"/>
                <a:gd name="connsiteX198" fmla="*/ 214339 w 5446739"/>
                <a:gd name="connsiteY198" fmla="*/ 924560 h 3800223"/>
                <a:gd name="connsiteX199" fmla="*/ 209259 w 5446739"/>
                <a:gd name="connsiteY199" fmla="*/ 909320 h 3800223"/>
                <a:gd name="connsiteX200" fmla="*/ 199099 w 5446739"/>
                <a:gd name="connsiteY200" fmla="*/ 894080 h 3800223"/>
                <a:gd name="connsiteX201" fmla="*/ 194019 w 5446739"/>
                <a:gd name="connsiteY201" fmla="*/ 878840 h 3800223"/>
                <a:gd name="connsiteX202" fmla="*/ 183859 w 5446739"/>
                <a:gd name="connsiteY202" fmla="*/ 863600 h 3800223"/>
                <a:gd name="connsiteX203" fmla="*/ 173699 w 5446739"/>
                <a:gd name="connsiteY203" fmla="*/ 843280 h 3800223"/>
                <a:gd name="connsiteX204" fmla="*/ 168619 w 5446739"/>
                <a:gd name="connsiteY204" fmla="*/ 807720 h 3800223"/>
                <a:gd name="connsiteX205" fmla="*/ 163539 w 5446739"/>
                <a:gd name="connsiteY205" fmla="*/ 756920 h 3800223"/>
                <a:gd name="connsiteX206" fmla="*/ 148299 w 5446739"/>
                <a:gd name="connsiteY206" fmla="*/ 751840 h 3800223"/>
                <a:gd name="connsiteX207" fmla="*/ 143219 w 5446739"/>
                <a:gd name="connsiteY207" fmla="*/ 706120 h 3800223"/>
                <a:gd name="connsiteX208" fmla="*/ 138139 w 5446739"/>
                <a:gd name="connsiteY208" fmla="*/ 685800 h 3800223"/>
                <a:gd name="connsiteX209" fmla="*/ 127979 w 5446739"/>
                <a:gd name="connsiteY209" fmla="*/ 629920 h 3800223"/>
                <a:gd name="connsiteX210" fmla="*/ 122899 w 5446739"/>
                <a:gd name="connsiteY210" fmla="*/ 508000 h 3800223"/>
                <a:gd name="connsiteX211" fmla="*/ 117819 w 5446739"/>
                <a:gd name="connsiteY211" fmla="*/ 487680 h 3800223"/>
                <a:gd name="connsiteX212" fmla="*/ 102579 w 5446739"/>
                <a:gd name="connsiteY212" fmla="*/ 477520 h 3800223"/>
                <a:gd name="connsiteX213" fmla="*/ 87339 w 5446739"/>
                <a:gd name="connsiteY213" fmla="*/ 441960 h 3800223"/>
                <a:gd name="connsiteX214" fmla="*/ 82259 w 5446739"/>
                <a:gd name="connsiteY214" fmla="*/ 401320 h 3800223"/>
                <a:gd name="connsiteX215" fmla="*/ 77179 w 5446739"/>
                <a:gd name="connsiteY215" fmla="*/ 365760 h 3800223"/>
                <a:gd name="connsiteX216" fmla="*/ 67019 w 5446739"/>
                <a:gd name="connsiteY216" fmla="*/ 299720 h 3800223"/>
                <a:gd name="connsiteX217" fmla="*/ 61939 w 5446739"/>
                <a:gd name="connsiteY217" fmla="*/ 198120 h 3800223"/>
                <a:gd name="connsiteX218" fmla="*/ 51779 w 5446739"/>
                <a:gd name="connsiteY218" fmla="*/ 177800 h 3800223"/>
                <a:gd name="connsiteX219" fmla="*/ 26379 w 5446739"/>
                <a:gd name="connsiteY219" fmla="*/ 116840 h 3800223"/>
                <a:gd name="connsiteX220" fmla="*/ 16219 w 5446739"/>
                <a:gd name="connsiteY220" fmla="*/ 60960 h 3800223"/>
                <a:gd name="connsiteX221" fmla="*/ 11139 w 5446739"/>
                <a:gd name="connsiteY221" fmla="*/ 45720 h 3800223"/>
                <a:gd name="connsiteX222" fmla="*/ 979 w 5446739"/>
                <a:gd name="connsiteY222" fmla="*/ 30480 h 3800223"/>
                <a:gd name="connsiteX223" fmla="*/ 979 w 5446739"/>
                <a:gd name="connsiteY223" fmla="*/ 0 h 380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5446739" h="3800223">
                  <a:moveTo>
                    <a:pt x="5446739" y="3779520"/>
                  </a:moveTo>
                  <a:cubicBezTo>
                    <a:pt x="5356344" y="3792434"/>
                    <a:pt x="5450739" y="3777704"/>
                    <a:pt x="5390859" y="3789680"/>
                  </a:cubicBezTo>
                  <a:cubicBezTo>
                    <a:pt x="5328581" y="3802136"/>
                    <a:pt x="5387257" y="3788040"/>
                    <a:pt x="5340059" y="3799840"/>
                  </a:cubicBezTo>
                  <a:cubicBezTo>
                    <a:pt x="5285872" y="3798147"/>
                    <a:pt x="5231712" y="3794760"/>
                    <a:pt x="5177499" y="3794760"/>
                  </a:cubicBezTo>
                  <a:cubicBezTo>
                    <a:pt x="4741135" y="3794760"/>
                    <a:pt x="5200808" y="3807052"/>
                    <a:pt x="4832059" y="3794760"/>
                  </a:cubicBezTo>
                  <a:cubicBezTo>
                    <a:pt x="4776543" y="3780881"/>
                    <a:pt x="4805297" y="3786142"/>
                    <a:pt x="4745699" y="3779520"/>
                  </a:cubicBezTo>
                  <a:cubicBezTo>
                    <a:pt x="4702096" y="3764986"/>
                    <a:pt x="4771503" y="3787241"/>
                    <a:pt x="4699979" y="3769360"/>
                  </a:cubicBezTo>
                  <a:cubicBezTo>
                    <a:pt x="4689589" y="3766763"/>
                    <a:pt x="4679659" y="3762587"/>
                    <a:pt x="4669499" y="3759200"/>
                  </a:cubicBezTo>
                  <a:lnTo>
                    <a:pt x="4639019" y="3749040"/>
                  </a:lnTo>
                  <a:cubicBezTo>
                    <a:pt x="4633939" y="3747347"/>
                    <a:pt x="4628974" y="3745259"/>
                    <a:pt x="4623779" y="3743960"/>
                  </a:cubicBezTo>
                  <a:cubicBezTo>
                    <a:pt x="4610232" y="3740573"/>
                    <a:pt x="4596386" y="3738216"/>
                    <a:pt x="4583139" y="3733800"/>
                  </a:cubicBezTo>
                  <a:cubicBezTo>
                    <a:pt x="4578059" y="3732107"/>
                    <a:pt x="4572580" y="3731321"/>
                    <a:pt x="4567899" y="3728720"/>
                  </a:cubicBezTo>
                  <a:cubicBezTo>
                    <a:pt x="4557225" y="3722790"/>
                    <a:pt x="4549265" y="3711362"/>
                    <a:pt x="4537419" y="3708400"/>
                  </a:cubicBezTo>
                  <a:cubicBezTo>
                    <a:pt x="4530646" y="3706707"/>
                    <a:pt x="4523786" y="3705326"/>
                    <a:pt x="4517099" y="3703320"/>
                  </a:cubicBezTo>
                  <a:cubicBezTo>
                    <a:pt x="4506841" y="3700243"/>
                    <a:pt x="4496779" y="3696547"/>
                    <a:pt x="4486619" y="3693160"/>
                  </a:cubicBezTo>
                  <a:cubicBezTo>
                    <a:pt x="4481539" y="3691467"/>
                    <a:pt x="4476574" y="3689379"/>
                    <a:pt x="4471379" y="3688080"/>
                  </a:cubicBezTo>
                  <a:cubicBezTo>
                    <a:pt x="4464606" y="3686387"/>
                    <a:pt x="4457596" y="3685451"/>
                    <a:pt x="4451059" y="3683000"/>
                  </a:cubicBezTo>
                  <a:cubicBezTo>
                    <a:pt x="4443968" y="3680341"/>
                    <a:pt x="4437830" y="3675499"/>
                    <a:pt x="4430739" y="3672840"/>
                  </a:cubicBezTo>
                  <a:cubicBezTo>
                    <a:pt x="4417718" y="3667957"/>
                    <a:pt x="4407460" y="3668821"/>
                    <a:pt x="4395179" y="3662680"/>
                  </a:cubicBezTo>
                  <a:cubicBezTo>
                    <a:pt x="4389718" y="3659950"/>
                    <a:pt x="4385677" y="3654606"/>
                    <a:pt x="4379939" y="3652520"/>
                  </a:cubicBezTo>
                  <a:cubicBezTo>
                    <a:pt x="4351714" y="3642256"/>
                    <a:pt x="4328068" y="3640956"/>
                    <a:pt x="4298659" y="3637280"/>
                  </a:cubicBezTo>
                  <a:cubicBezTo>
                    <a:pt x="4288499" y="3630507"/>
                    <a:pt x="4279101" y="3622421"/>
                    <a:pt x="4268179" y="3616960"/>
                  </a:cubicBezTo>
                  <a:cubicBezTo>
                    <a:pt x="4261406" y="3613573"/>
                    <a:pt x="4254021" y="3611202"/>
                    <a:pt x="4247859" y="3606800"/>
                  </a:cubicBezTo>
                  <a:cubicBezTo>
                    <a:pt x="4242013" y="3602624"/>
                    <a:pt x="4238857" y="3595124"/>
                    <a:pt x="4232619" y="3591560"/>
                  </a:cubicBezTo>
                  <a:cubicBezTo>
                    <a:pt x="4226557" y="3588096"/>
                    <a:pt x="4218986" y="3588486"/>
                    <a:pt x="4212299" y="3586480"/>
                  </a:cubicBezTo>
                  <a:cubicBezTo>
                    <a:pt x="4202041" y="3583403"/>
                    <a:pt x="4192209" y="3578917"/>
                    <a:pt x="4181819" y="3576320"/>
                  </a:cubicBezTo>
                  <a:cubicBezTo>
                    <a:pt x="4168272" y="3572933"/>
                    <a:pt x="4154426" y="3570576"/>
                    <a:pt x="4141179" y="3566160"/>
                  </a:cubicBezTo>
                  <a:lnTo>
                    <a:pt x="4095459" y="3550920"/>
                  </a:lnTo>
                  <a:lnTo>
                    <a:pt x="4080219" y="3545840"/>
                  </a:lnTo>
                  <a:cubicBezTo>
                    <a:pt x="4075139" y="3544147"/>
                    <a:pt x="4070292" y="3541424"/>
                    <a:pt x="4064979" y="3540760"/>
                  </a:cubicBezTo>
                  <a:cubicBezTo>
                    <a:pt x="4051432" y="3539067"/>
                    <a:pt x="4037757" y="3538196"/>
                    <a:pt x="4024339" y="3535680"/>
                  </a:cubicBezTo>
                  <a:cubicBezTo>
                    <a:pt x="4010615" y="3533107"/>
                    <a:pt x="3996946" y="3529936"/>
                    <a:pt x="3983699" y="3525520"/>
                  </a:cubicBezTo>
                  <a:cubicBezTo>
                    <a:pt x="3969174" y="3520678"/>
                    <a:pt x="3964086" y="3518549"/>
                    <a:pt x="3948139" y="3515360"/>
                  </a:cubicBezTo>
                  <a:cubicBezTo>
                    <a:pt x="3910034" y="3507739"/>
                    <a:pt x="3897591" y="3508736"/>
                    <a:pt x="3851619" y="3505200"/>
                  </a:cubicBezTo>
                  <a:cubicBezTo>
                    <a:pt x="3796039" y="3486673"/>
                    <a:pt x="3880225" y="3516221"/>
                    <a:pt x="3821139" y="3489960"/>
                  </a:cubicBezTo>
                  <a:cubicBezTo>
                    <a:pt x="3811352" y="3485610"/>
                    <a:pt x="3799570" y="3485741"/>
                    <a:pt x="3790659" y="3479800"/>
                  </a:cubicBezTo>
                  <a:cubicBezTo>
                    <a:pt x="3785579" y="3476413"/>
                    <a:pt x="3780880" y="3472370"/>
                    <a:pt x="3775419" y="3469640"/>
                  </a:cubicBezTo>
                  <a:cubicBezTo>
                    <a:pt x="3770630" y="3467245"/>
                    <a:pt x="3764860" y="3467161"/>
                    <a:pt x="3760179" y="3464560"/>
                  </a:cubicBezTo>
                  <a:cubicBezTo>
                    <a:pt x="3749505" y="3458630"/>
                    <a:pt x="3741883" y="3445052"/>
                    <a:pt x="3729699" y="3444240"/>
                  </a:cubicBezTo>
                  <a:lnTo>
                    <a:pt x="3653499" y="3439160"/>
                  </a:lnTo>
                  <a:cubicBezTo>
                    <a:pt x="3574863" y="3412948"/>
                    <a:pt x="3656081" y="3442991"/>
                    <a:pt x="3607779" y="3418840"/>
                  </a:cubicBezTo>
                  <a:cubicBezTo>
                    <a:pt x="3602990" y="3416445"/>
                    <a:pt x="3597328" y="3416155"/>
                    <a:pt x="3592539" y="3413760"/>
                  </a:cubicBezTo>
                  <a:cubicBezTo>
                    <a:pt x="3587078" y="3411030"/>
                    <a:pt x="3582878" y="3406080"/>
                    <a:pt x="3577299" y="3403600"/>
                  </a:cubicBezTo>
                  <a:cubicBezTo>
                    <a:pt x="3567512" y="3399250"/>
                    <a:pt x="3556979" y="3396827"/>
                    <a:pt x="3546819" y="3393440"/>
                  </a:cubicBezTo>
                  <a:cubicBezTo>
                    <a:pt x="3541739" y="3391747"/>
                    <a:pt x="3536034" y="3391330"/>
                    <a:pt x="3531579" y="3388360"/>
                  </a:cubicBezTo>
                  <a:cubicBezTo>
                    <a:pt x="3519377" y="3380226"/>
                    <a:pt x="3515559" y="3375749"/>
                    <a:pt x="3501099" y="3373120"/>
                  </a:cubicBezTo>
                  <a:cubicBezTo>
                    <a:pt x="3487667" y="3370678"/>
                    <a:pt x="3474006" y="3369733"/>
                    <a:pt x="3460459" y="3368040"/>
                  </a:cubicBezTo>
                  <a:lnTo>
                    <a:pt x="3414739" y="3352800"/>
                  </a:lnTo>
                  <a:cubicBezTo>
                    <a:pt x="3409659" y="3351107"/>
                    <a:pt x="3403954" y="3350690"/>
                    <a:pt x="3399499" y="3347720"/>
                  </a:cubicBezTo>
                  <a:cubicBezTo>
                    <a:pt x="3355823" y="3318603"/>
                    <a:pt x="3411083" y="3353512"/>
                    <a:pt x="3369019" y="3332480"/>
                  </a:cubicBezTo>
                  <a:cubicBezTo>
                    <a:pt x="3353451" y="3324696"/>
                    <a:pt x="3355951" y="3319562"/>
                    <a:pt x="3338539" y="3317240"/>
                  </a:cubicBezTo>
                  <a:cubicBezTo>
                    <a:pt x="3318327" y="3314545"/>
                    <a:pt x="3297899" y="3313853"/>
                    <a:pt x="3277579" y="3312160"/>
                  </a:cubicBezTo>
                  <a:cubicBezTo>
                    <a:pt x="3248369" y="3302423"/>
                    <a:pt x="3273477" y="3309783"/>
                    <a:pt x="3226779" y="3302000"/>
                  </a:cubicBezTo>
                  <a:cubicBezTo>
                    <a:pt x="3215903" y="3300187"/>
                    <a:pt x="3192476" y="3295265"/>
                    <a:pt x="3181059" y="3291840"/>
                  </a:cubicBezTo>
                  <a:cubicBezTo>
                    <a:pt x="3170801" y="3288763"/>
                    <a:pt x="3160739" y="3285067"/>
                    <a:pt x="3150579" y="3281680"/>
                  </a:cubicBezTo>
                  <a:cubicBezTo>
                    <a:pt x="3145499" y="3279987"/>
                    <a:pt x="3139794" y="3279570"/>
                    <a:pt x="3135339" y="3276600"/>
                  </a:cubicBezTo>
                  <a:cubicBezTo>
                    <a:pt x="3091663" y="3247483"/>
                    <a:pt x="3146923" y="3282392"/>
                    <a:pt x="3104859" y="3261360"/>
                  </a:cubicBezTo>
                  <a:cubicBezTo>
                    <a:pt x="3099398" y="3258630"/>
                    <a:pt x="3095542" y="3252681"/>
                    <a:pt x="3089619" y="3251200"/>
                  </a:cubicBezTo>
                  <a:cubicBezTo>
                    <a:pt x="3074743" y="3247481"/>
                    <a:pt x="3059139" y="3247813"/>
                    <a:pt x="3043899" y="3246120"/>
                  </a:cubicBezTo>
                  <a:cubicBezTo>
                    <a:pt x="3038819" y="3244427"/>
                    <a:pt x="3033340" y="3243641"/>
                    <a:pt x="3028659" y="3241040"/>
                  </a:cubicBezTo>
                  <a:cubicBezTo>
                    <a:pt x="3017985" y="3235110"/>
                    <a:pt x="2998179" y="3220720"/>
                    <a:pt x="2998179" y="3220720"/>
                  </a:cubicBezTo>
                  <a:cubicBezTo>
                    <a:pt x="2994792" y="3215640"/>
                    <a:pt x="2992614" y="3209500"/>
                    <a:pt x="2988019" y="3205480"/>
                  </a:cubicBezTo>
                  <a:cubicBezTo>
                    <a:pt x="2978829" y="3197439"/>
                    <a:pt x="2967308" y="3192486"/>
                    <a:pt x="2957539" y="3185160"/>
                  </a:cubicBezTo>
                  <a:cubicBezTo>
                    <a:pt x="2950766" y="3180080"/>
                    <a:pt x="2944109" y="3174841"/>
                    <a:pt x="2937219" y="3169920"/>
                  </a:cubicBezTo>
                  <a:cubicBezTo>
                    <a:pt x="2932251" y="3166371"/>
                    <a:pt x="2927696" y="3161904"/>
                    <a:pt x="2921979" y="3159760"/>
                  </a:cubicBezTo>
                  <a:cubicBezTo>
                    <a:pt x="2913894" y="3156728"/>
                    <a:pt x="2904956" y="3156774"/>
                    <a:pt x="2896579" y="3154680"/>
                  </a:cubicBezTo>
                  <a:cubicBezTo>
                    <a:pt x="2891384" y="3153381"/>
                    <a:pt x="2886419" y="3151293"/>
                    <a:pt x="2881339" y="3149600"/>
                  </a:cubicBezTo>
                  <a:cubicBezTo>
                    <a:pt x="2876259" y="3144520"/>
                    <a:pt x="2871618" y="3138959"/>
                    <a:pt x="2866099" y="3134360"/>
                  </a:cubicBezTo>
                  <a:cubicBezTo>
                    <a:pt x="2861409" y="3130451"/>
                    <a:pt x="2855176" y="3128517"/>
                    <a:pt x="2850859" y="3124200"/>
                  </a:cubicBezTo>
                  <a:cubicBezTo>
                    <a:pt x="2816992" y="3090333"/>
                    <a:pt x="2866099" y="3125893"/>
                    <a:pt x="2825459" y="3098800"/>
                  </a:cubicBezTo>
                  <a:cubicBezTo>
                    <a:pt x="2822072" y="3093720"/>
                    <a:pt x="2819894" y="3087580"/>
                    <a:pt x="2815299" y="3083560"/>
                  </a:cubicBezTo>
                  <a:cubicBezTo>
                    <a:pt x="2772586" y="3046186"/>
                    <a:pt x="2799814" y="3073277"/>
                    <a:pt x="2769579" y="3058160"/>
                  </a:cubicBezTo>
                  <a:cubicBezTo>
                    <a:pt x="2764118" y="3055430"/>
                    <a:pt x="2759918" y="3050480"/>
                    <a:pt x="2754339" y="3048000"/>
                  </a:cubicBezTo>
                  <a:cubicBezTo>
                    <a:pt x="2691809" y="3020209"/>
                    <a:pt x="2750825" y="3050492"/>
                    <a:pt x="2703539" y="3032760"/>
                  </a:cubicBezTo>
                  <a:cubicBezTo>
                    <a:pt x="2696448" y="3030101"/>
                    <a:pt x="2690180" y="3025583"/>
                    <a:pt x="2683219" y="3022600"/>
                  </a:cubicBezTo>
                  <a:cubicBezTo>
                    <a:pt x="2678297" y="3020491"/>
                    <a:pt x="2672660" y="3020121"/>
                    <a:pt x="2667979" y="3017520"/>
                  </a:cubicBezTo>
                  <a:lnTo>
                    <a:pt x="2622259" y="2987040"/>
                  </a:lnTo>
                  <a:cubicBezTo>
                    <a:pt x="2617179" y="2983653"/>
                    <a:pt x="2611336" y="2981197"/>
                    <a:pt x="2607019" y="2976880"/>
                  </a:cubicBezTo>
                  <a:cubicBezTo>
                    <a:pt x="2601939" y="2971800"/>
                    <a:pt x="2597757" y="2965625"/>
                    <a:pt x="2591779" y="2961640"/>
                  </a:cubicBezTo>
                  <a:cubicBezTo>
                    <a:pt x="2587324" y="2958670"/>
                    <a:pt x="2581220" y="2959161"/>
                    <a:pt x="2576539" y="2956560"/>
                  </a:cubicBezTo>
                  <a:cubicBezTo>
                    <a:pt x="2565865" y="2950630"/>
                    <a:pt x="2556219" y="2943013"/>
                    <a:pt x="2546059" y="2936240"/>
                  </a:cubicBezTo>
                  <a:lnTo>
                    <a:pt x="2530819" y="2926080"/>
                  </a:lnTo>
                  <a:cubicBezTo>
                    <a:pt x="2525739" y="2922693"/>
                    <a:pt x="2521371" y="2917851"/>
                    <a:pt x="2515579" y="2915920"/>
                  </a:cubicBezTo>
                  <a:cubicBezTo>
                    <a:pt x="2487387" y="2906523"/>
                    <a:pt x="2505652" y="2911504"/>
                    <a:pt x="2459699" y="2905760"/>
                  </a:cubicBezTo>
                  <a:cubicBezTo>
                    <a:pt x="2454619" y="2902373"/>
                    <a:pt x="2449427" y="2899149"/>
                    <a:pt x="2444459" y="2895600"/>
                  </a:cubicBezTo>
                  <a:cubicBezTo>
                    <a:pt x="2437569" y="2890679"/>
                    <a:pt x="2431490" y="2884561"/>
                    <a:pt x="2424139" y="2880360"/>
                  </a:cubicBezTo>
                  <a:cubicBezTo>
                    <a:pt x="2419490" y="2877703"/>
                    <a:pt x="2413580" y="2877881"/>
                    <a:pt x="2408899" y="2875280"/>
                  </a:cubicBezTo>
                  <a:cubicBezTo>
                    <a:pt x="2398225" y="2869350"/>
                    <a:pt x="2378419" y="2854960"/>
                    <a:pt x="2378419" y="2854960"/>
                  </a:cubicBezTo>
                  <a:cubicBezTo>
                    <a:pt x="2375032" y="2849880"/>
                    <a:pt x="2373027" y="2843534"/>
                    <a:pt x="2368259" y="2839720"/>
                  </a:cubicBezTo>
                  <a:cubicBezTo>
                    <a:pt x="2364078" y="2836375"/>
                    <a:pt x="2357808" y="2837035"/>
                    <a:pt x="2353019" y="2834640"/>
                  </a:cubicBezTo>
                  <a:cubicBezTo>
                    <a:pt x="2347558" y="2831910"/>
                    <a:pt x="2343240" y="2827210"/>
                    <a:pt x="2337779" y="2824480"/>
                  </a:cubicBezTo>
                  <a:cubicBezTo>
                    <a:pt x="2332990" y="2822085"/>
                    <a:pt x="2327461" y="2821509"/>
                    <a:pt x="2322539" y="2819400"/>
                  </a:cubicBezTo>
                  <a:cubicBezTo>
                    <a:pt x="2278597" y="2800568"/>
                    <a:pt x="2322720" y="2816074"/>
                    <a:pt x="2286979" y="2804160"/>
                  </a:cubicBezTo>
                  <a:cubicBezTo>
                    <a:pt x="2269121" y="2777374"/>
                    <a:pt x="2287116" y="2796962"/>
                    <a:pt x="2256499" y="2783840"/>
                  </a:cubicBezTo>
                  <a:cubicBezTo>
                    <a:pt x="2207384" y="2762791"/>
                    <a:pt x="2279276" y="2783184"/>
                    <a:pt x="2220939" y="2768600"/>
                  </a:cubicBezTo>
                  <a:cubicBezTo>
                    <a:pt x="2215859" y="2765213"/>
                    <a:pt x="2211160" y="2761170"/>
                    <a:pt x="2205699" y="2758440"/>
                  </a:cubicBezTo>
                  <a:cubicBezTo>
                    <a:pt x="2200910" y="2756045"/>
                    <a:pt x="2195108" y="2756017"/>
                    <a:pt x="2190459" y="2753360"/>
                  </a:cubicBezTo>
                  <a:cubicBezTo>
                    <a:pt x="2183108" y="2749159"/>
                    <a:pt x="2176126" y="2744107"/>
                    <a:pt x="2170139" y="2738120"/>
                  </a:cubicBezTo>
                  <a:cubicBezTo>
                    <a:pt x="2165822" y="2733803"/>
                    <a:pt x="2165059" y="2726267"/>
                    <a:pt x="2159979" y="2722880"/>
                  </a:cubicBezTo>
                  <a:cubicBezTo>
                    <a:pt x="2154170" y="2719007"/>
                    <a:pt x="2146432" y="2719493"/>
                    <a:pt x="2139659" y="2717800"/>
                  </a:cubicBezTo>
                  <a:cubicBezTo>
                    <a:pt x="2092491" y="2682424"/>
                    <a:pt x="2145507" y="2720293"/>
                    <a:pt x="2099019" y="2692400"/>
                  </a:cubicBezTo>
                  <a:cubicBezTo>
                    <a:pt x="2088548" y="2686118"/>
                    <a:pt x="2078699" y="2678853"/>
                    <a:pt x="2068539" y="2672080"/>
                  </a:cubicBezTo>
                  <a:lnTo>
                    <a:pt x="2053299" y="2661920"/>
                  </a:lnTo>
                  <a:cubicBezTo>
                    <a:pt x="2048219" y="2658533"/>
                    <a:pt x="2043851" y="2653691"/>
                    <a:pt x="2038059" y="2651760"/>
                  </a:cubicBezTo>
                  <a:cubicBezTo>
                    <a:pt x="2032979" y="2650067"/>
                    <a:pt x="2027608" y="2649075"/>
                    <a:pt x="2022819" y="2646680"/>
                  </a:cubicBezTo>
                  <a:cubicBezTo>
                    <a:pt x="1983428" y="2626985"/>
                    <a:pt x="2030645" y="2644209"/>
                    <a:pt x="1992339" y="2631440"/>
                  </a:cubicBezTo>
                  <a:cubicBezTo>
                    <a:pt x="1975212" y="2605749"/>
                    <a:pt x="1991476" y="2623389"/>
                    <a:pt x="1966939" y="2611120"/>
                  </a:cubicBezTo>
                  <a:cubicBezTo>
                    <a:pt x="1961478" y="2608390"/>
                    <a:pt x="1957534" y="2602756"/>
                    <a:pt x="1951699" y="2600960"/>
                  </a:cubicBezTo>
                  <a:cubicBezTo>
                    <a:pt x="1935194" y="2595882"/>
                    <a:pt x="1900899" y="2590800"/>
                    <a:pt x="1900899" y="2590800"/>
                  </a:cubicBezTo>
                  <a:cubicBezTo>
                    <a:pt x="1860259" y="2563707"/>
                    <a:pt x="1909366" y="2599267"/>
                    <a:pt x="1875499" y="2565400"/>
                  </a:cubicBezTo>
                  <a:cubicBezTo>
                    <a:pt x="1865651" y="2555552"/>
                    <a:pt x="1857414" y="2554292"/>
                    <a:pt x="1845019" y="2550160"/>
                  </a:cubicBezTo>
                  <a:cubicBezTo>
                    <a:pt x="1839939" y="2545080"/>
                    <a:pt x="1835234" y="2539595"/>
                    <a:pt x="1829779" y="2534920"/>
                  </a:cubicBezTo>
                  <a:cubicBezTo>
                    <a:pt x="1818752" y="2525468"/>
                    <a:pt x="1806280" y="2517561"/>
                    <a:pt x="1794219" y="2509520"/>
                  </a:cubicBezTo>
                  <a:cubicBezTo>
                    <a:pt x="1773283" y="2478116"/>
                    <a:pt x="1796528" y="2508750"/>
                    <a:pt x="1768819" y="2484120"/>
                  </a:cubicBezTo>
                  <a:cubicBezTo>
                    <a:pt x="1758080" y="2474574"/>
                    <a:pt x="1751970" y="2458184"/>
                    <a:pt x="1738339" y="2453640"/>
                  </a:cubicBezTo>
                  <a:cubicBezTo>
                    <a:pt x="1733259" y="2451947"/>
                    <a:pt x="1727780" y="2451161"/>
                    <a:pt x="1723099" y="2448560"/>
                  </a:cubicBezTo>
                  <a:cubicBezTo>
                    <a:pt x="1712425" y="2442630"/>
                    <a:pt x="1704664" y="2430247"/>
                    <a:pt x="1692619" y="2428240"/>
                  </a:cubicBezTo>
                  <a:lnTo>
                    <a:pt x="1662139" y="2423160"/>
                  </a:lnTo>
                  <a:cubicBezTo>
                    <a:pt x="1655366" y="2419773"/>
                    <a:pt x="1647637" y="2417848"/>
                    <a:pt x="1641819" y="2413000"/>
                  </a:cubicBezTo>
                  <a:cubicBezTo>
                    <a:pt x="1637129" y="2409091"/>
                    <a:pt x="1636427" y="2401574"/>
                    <a:pt x="1631659" y="2397760"/>
                  </a:cubicBezTo>
                  <a:cubicBezTo>
                    <a:pt x="1627478" y="2394415"/>
                    <a:pt x="1621100" y="2395281"/>
                    <a:pt x="1616419" y="2392680"/>
                  </a:cubicBezTo>
                  <a:cubicBezTo>
                    <a:pt x="1605745" y="2386750"/>
                    <a:pt x="1597523" y="2376221"/>
                    <a:pt x="1585939" y="2372360"/>
                  </a:cubicBezTo>
                  <a:cubicBezTo>
                    <a:pt x="1580859" y="2370667"/>
                    <a:pt x="1575380" y="2369881"/>
                    <a:pt x="1570699" y="2367280"/>
                  </a:cubicBezTo>
                  <a:cubicBezTo>
                    <a:pt x="1560025" y="2361350"/>
                    <a:pt x="1551803" y="2350821"/>
                    <a:pt x="1540219" y="2346960"/>
                  </a:cubicBezTo>
                  <a:cubicBezTo>
                    <a:pt x="1535139" y="2345267"/>
                    <a:pt x="1529768" y="2344275"/>
                    <a:pt x="1524979" y="2341880"/>
                  </a:cubicBezTo>
                  <a:cubicBezTo>
                    <a:pt x="1485588" y="2322185"/>
                    <a:pt x="1532805" y="2339409"/>
                    <a:pt x="1494499" y="2326640"/>
                  </a:cubicBezTo>
                  <a:cubicBezTo>
                    <a:pt x="1491112" y="2321560"/>
                    <a:pt x="1488934" y="2315420"/>
                    <a:pt x="1484339" y="2311400"/>
                  </a:cubicBezTo>
                  <a:cubicBezTo>
                    <a:pt x="1460146" y="2290231"/>
                    <a:pt x="1458789" y="2292312"/>
                    <a:pt x="1433539" y="2286000"/>
                  </a:cubicBezTo>
                  <a:cubicBezTo>
                    <a:pt x="1425072" y="2287693"/>
                    <a:pt x="1416568" y="2289207"/>
                    <a:pt x="1408139" y="2291080"/>
                  </a:cubicBezTo>
                  <a:cubicBezTo>
                    <a:pt x="1401323" y="2292595"/>
                    <a:pt x="1394801" y="2296160"/>
                    <a:pt x="1387819" y="2296160"/>
                  </a:cubicBezTo>
                  <a:cubicBezTo>
                    <a:pt x="1375845" y="2296160"/>
                    <a:pt x="1364112" y="2292773"/>
                    <a:pt x="1352259" y="2291080"/>
                  </a:cubicBezTo>
                  <a:cubicBezTo>
                    <a:pt x="1347179" y="2287693"/>
                    <a:pt x="1340833" y="2285688"/>
                    <a:pt x="1337019" y="2280920"/>
                  </a:cubicBezTo>
                  <a:cubicBezTo>
                    <a:pt x="1308976" y="2245867"/>
                    <a:pt x="1360375" y="2284637"/>
                    <a:pt x="1316699" y="2255520"/>
                  </a:cubicBezTo>
                  <a:cubicBezTo>
                    <a:pt x="1280292" y="2200910"/>
                    <a:pt x="1312889" y="2241338"/>
                    <a:pt x="1281139" y="2214880"/>
                  </a:cubicBezTo>
                  <a:cubicBezTo>
                    <a:pt x="1263606" y="2200270"/>
                    <a:pt x="1261098" y="2187880"/>
                    <a:pt x="1235419" y="2179320"/>
                  </a:cubicBezTo>
                  <a:cubicBezTo>
                    <a:pt x="1199543" y="2167361"/>
                    <a:pt x="1242389" y="2181062"/>
                    <a:pt x="1174459" y="2164080"/>
                  </a:cubicBezTo>
                  <a:cubicBezTo>
                    <a:pt x="1169264" y="2162781"/>
                    <a:pt x="1164299" y="2160693"/>
                    <a:pt x="1159219" y="2159000"/>
                  </a:cubicBezTo>
                  <a:cubicBezTo>
                    <a:pt x="1155832" y="2153920"/>
                    <a:pt x="1153654" y="2147780"/>
                    <a:pt x="1149059" y="2143760"/>
                  </a:cubicBezTo>
                  <a:cubicBezTo>
                    <a:pt x="1139869" y="2135719"/>
                    <a:pt x="1118579" y="2123440"/>
                    <a:pt x="1118579" y="2123440"/>
                  </a:cubicBezTo>
                  <a:cubicBezTo>
                    <a:pt x="1115192" y="2118360"/>
                    <a:pt x="1112736" y="2112517"/>
                    <a:pt x="1108419" y="2108200"/>
                  </a:cubicBezTo>
                  <a:cubicBezTo>
                    <a:pt x="1068459" y="2068240"/>
                    <a:pt x="1119550" y="2132733"/>
                    <a:pt x="1077939" y="2082800"/>
                  </a:cubicBezTo>
                  <a:cubicBezTo>
                    <a:pt x="1074030" y="2078110"/>
                    <a:pt x="1071688" y="2072250"/>
                    <a:pt x="1067779" y="2067560"/>
                  </a:cubicBezTo>
                  <a:cubicBezTo>
                    <a:pt x="1063180" y="2062041"/>
                    <a:pt x="1057138" y="2057839"/>
                    <a:pt x="1052539" y="2052320"/>
                  </a:cubicBezTo>
                  <a:cubicBezTo>
                    <a:pt x="1048630" y="2047630"/>
                    <a:pt x="1046696" y="2041397"/>
                    <a:pt x="1042379" y="2037080"/>
                  </a:cubicBezTo>
                  <a:cubicBezTo>
                    <a:pt x="1038062" y="2032763"/>
                    <a:pt x="1032718" y="2029400"/>
                    <a:pt x="1027139" y="2026920"/>
                  </a:cubicBezTo>
                  <a:cubicBezTo>
                    <a:pt x="1017352" y="2022570"/>
                    <a:pt x="996659" y="2016760"/>
                    <a:pt x="996659" y="2016760"/>
                  </a:cubicBezTo>
                  <a:cubicBezTo>
                    <a:pt x="991579" y="2011680"/>
                    <a:pt x="986938" y="2006119"/>
                    <a:pt x="981419" y="2001520"/>
                  </a:cubicBezTo>
                  <a:cubicBezTo>
                    <a:pt x="962881" y="1986072"/>
                    <a:pt x="967343" y="1997210"/>
                    <a:pt x="950939" y="1976120"/>
                  </a:cubicBezTo>
                  <a:cubicBezTo>
                    <a:pt x="943442" y="1966481"/>
                    <a:pt x="937392" y="1955800"/>
                    <a:pt x="930619" y="1945640"/>
                  </a:cubicBezTo>
                  <a:cubicBezTo>
                    <a:pt x="927232" y="1940560"/>
                    <a:pt x="926251" y="1932331"/>
                    <a:pt x="920459" y="1930400"/>
                  </a:cubicBezTo>
                  <a:cubicBezTo>
                    <a:pt x="915379" y="1928707"/>
                    <a:pt x="909900" y="1927921"/>
                    <a:pt x="905219" y="1925320"/>
                  </a:cubicBezTo>
                  <a:cubicBezTo>
                    <a:pt x="894545" y="1919390"/>
                    <a:pt x="886323" y="1908861"/>
                    <a:pt x="874739" y="1905000"/>
                  </a:cubicBezTo>
                  <a:lnTo>
                    <a:pt x="844259" y="1894840"/>
                  </a:lnTo>
                  <a:cubicBezTo>
                    <a:pt x="809462" y="1860043"/>
                    <a:pt x="825734" y="1872330"/>
                    <a:pt x="798539" y="1854200"/>
                  </a:cubicBezTo>
                  <a:cubicBezTo>
                    <a:pt x="795152" y="1849120"/>
                    <a:pt x="793147" y="1842774"/>
                    <a:pt x="788379" y="1838960"/>
                  </a:cubicBezTo>
                  <a:cubicBezTo>
                    <a:pt x="784198" y="1835615"/>
                    <a:pt x="777928" y="1836275"/>
                    <a:pt x="773139" y="1833880"/>
                  </a:cubicBezTo>
                  <a:cubicBezTo>
                    <a:pt x="767678" y="1831150"/>
                    <a:pt x="762979" y="1827107"/>
                    <a:pt x="757899" y="1823720"/>
                  </a:cubicBezTo>
                  <a:cubicBezTo>
                    <a:pt x="754512" y="1818640"/>
                    <a:pt x="752819" y="1811867"/>
                    <a:pt x="747739" y="1808480"/>
                  </a:cubicBezTo>
                  <a:cubicBezTo>
                    <a:pt x="741930" y="1804607"/>
                    <a:pt x="734132" y="1805318"/>
                    <a:pt x="727419" y="1803400"/>
                  </a:cubicBezTo>
                  <a:cubicBezTo>
                    <a:pt x="722270" y="1801929"/>
                    <a:pt x="717259" y="1800013"/>
                    <a:pt x="712179" y="1798320"/>
                  </a:cubicBezTo>
                  <a:cubicBezTo>
                    <a:pt x="705406" y="1793240"/>
                    <a:pt x="699210" y="1787281"/>
                    <a:pt x="691859" y="1783080"/>
                  </a:cubicBezTo>
                  <a:cubicBezTo>
                    <a:pt x="687210" y="1780423"/>
                    <a:pt x="680800" y="1781345"/>
                    <a:pt x="676619" y="1778000"/>
                  </a:cubicBezTo>
                  <a:cubicBezTo>
                    <a:pt x="644726" y="1752486"/>
                    <a:pt x="692806" y="1769347"/>
                    <a:pt x="646139" y="1757680"/>
                  </a:cubicBezTo>
                  <a:cubicBezTo>
                    <a:pt x="635979" y="1750907"/>
                    <a:pt x="622432" y="1747520"/>
                    <a:pt x="615659" y="1737360"/>
                  </a:cubicBezTo>
                  <a:cubicBezTo>
                    <a:pt x="602112" y="1717040"/>
                    <a:pt x="610579" y="1725507"/>
                    <a:pt x="590259" y="1711960"/>
                  </a:cubicBezTo>
                  <a:cubicBezTo>
                    <a:pt x="575633" y="1668081"/>
                    <a:pt x="599942" y="1726723"/>
                    <a:pt x="564859" y="1691640"/>
                  </a:cubicBezTo>
                  <a:cubicBezTo>
                    <a:pt x="559922" y="1686703"/>
                    <a:pt x="561697" y="1678033"/>
                    <a:pt x="559779" y="1671320"/>
                  </a:cubicBezTo>
                  <a:cubicBezTo>
                    <a:pt x="558308" y="1666171"/>
                    <a:pt x="557094" y="1660869"/>
                    <a:pt x="554699" y="1656080"/>
                  </a:cubicBezTo>
                  <a:cubicBezTo>
                    <a:pt x="551969" y="1650619"/>
                    <a:pt x="547269" y="1646301"/>
                    <a:pt x="544539" y="1640840"/>
                  </a:cubicBezTo>
                  <a:cubicBezTo>
                    <a:pt x="529835" y="1611433"/>
                    <a:pt x="553109" y="1639250"/>
                    <a:pt x="524219" y="1610360"/>
                  </a:cubicBezTo>
                  <a:cubicBezTo>
                    <a:pt x="511450" y="1572054"/>
                    <a:pt x="528674" y="1619271"/>
                    <a:pt x="508979" y="1579880"/>
                  </a:cubicBezTo>
                  <a:cubicBezTo>
                    <a:pt x="502540" y="1567001"/>
                    <a:pt x="506218" y="1559799"/>
                    <a:pt x="493739" y="1549400"/>
                  </a:cubicBezTo>
                  <a:cubicBezTo>
                    <a:pt x="485369" y="1542425"/>
                    <a:pt x="468766" y="1537689"/>
                    <a:pt x="458179" y="1534160"/>
                  </a:cubicBezTo>
                  <a:cubicBezTo>
                    <a:pt x="453099" y="1527387"/>
                    <a:pt x="447140" y="1521191"/>
                    <a:pt x="442939" y="1513840"/>
                  </a:cubicBezTo>
                  <a:cubicBezTo>
                    <a:pt x="440282" y="1509191"/>
                    <a:pt x="440254" y="1503389"/>
                    <a:pt x="437859" y="1498600"/>
                  </a:cubicBezTo>
                  <a:cubicBezTo>
                    <a:pt x="435129" y="1493139"/>
                    <a:pt x="431086" y="1488440"/>
                    <a:pt x="427699" y="1483360"/>
                  </a:cubicBezTo>
                  <a:cubicBezTo>
                    <a:pt x="426006" y="1474893"/>
                    <a:pt x="424038" y="1466477"/>
                    <a:pt x="422619" y="1457960"/>
                  </a:cubicBezTo>
                  <a:cubicBezTo>
                    <a:pt x="420651" y="1446149"/>
                    <a:pt x="419887" y="1434141"/>
                    <a:pt x="417539" y="1422400"/>
                  </a:cubicBezTo>
                  <a:cubicBezTo>
                    <a:pt x="416489" y="1417149"/>
                    <a:pt x="413758" y="1412355"/>
                    <a:pt x="412459" y="1407160"/>
                  </a:cubicBezTo>
                  <a:cubicBezTo>
                    <a:pt x="410365" y="1398783"/>
                    <a:pt x="408798" y="1390277"/>
                    <a:pt x="407379" y="1381760"/>
                  </a:cubicBezTo>
                  <a:cubicBezTo>
                    <a:pt x="405411" y="1369949"/>
                    <a:pt x="404647" y="1357941"/>
                    <a:pt x="402299" y="1346200"/>
                  </a:cubicBezTo>
                  <a:cubicBezTo>
                    <a:pt x="401249" y="1340949"/>
                    <a:pt x="398690" y="1336109"/>
                    <a:pt x="397219" y="1330960"/>
                  </a:cubicBezTo>
                  <a:cubicBezTo>
                    <a:pt x="395301" y="1324247"/>
                    <a:pt x="394057" y="1317353"/>
                    <a:pt x="392139" y="1310640"/>
                  </a:cubicBezTo>
                  <a:cubicBezTo>
                    <a:pt x="390668" y="1305491"/>
                    <a:pt x="388530" y="1300549"/>
                    <a:pt x="387059" y="1295400"/>
                  </a:cubicBezTo>
                  <a:cubicBezTo>
                    <a:pt x="385141" y="1288687"/>
                    <a:pt x="383549" y="1281883"/>
                    <a:pt x="381979" y="1275080"/>
                  </a:cubicBezTo>
                  <a:cubicBezTo>
                    <a:pt x="378469" y="1259868"/>
                    <a:pt x="377824" y="1243771"/>
                    <a:pt x="371819" y="1229360"/>
                  </a:cubicBezTo>
                  <a:cubicBezTo>
                    <a:pt x="369056" y="1222728"/>
                    <a:pt x="361659" y="1219200"/>
                    <a:pt x="356579" y="1214120"/>
                  </a:cubicBezTo>
                  <a:cubicBezTo>
                    <a:pt x="353192" y="1203960"/>
                    <a:pt x="352360" y="1192551"/>
                    <a:pt x="346419" y="1183640"/>
                  </a:cubicBezTo>
                  <a:cubicBezTo>
                    <a:pt x="343032" y="1178560"/>
                    <a:pt x="338739" y="1173979"/>
                    <a:pt x="336259" y="1168400"/>
                  </a:cubicBezTo>
                  <a:cubicBezTo>
                    <a:pt x="331909" y="1158613"/>
                    <a:pt x="332040" y="1146831"/>
                    <a:pt x="326099" y="1137920"/>
                  </a:cubicBezTo>
                  <a:cubicBezTo>
                    <a:pt x="311243" y="1115635"/>
                    <a:pt x="319602" y="1127564"/>
                    <a:pt x="300699" y="1102360"/>
                  </a:cubicBezTo>
                  <a:lnTo>
                    <a:pt x="290539" y="1071880"/>
                  </a:lnTo>
                  <a:lnTo>
                    <a:pt x="285459" y="1056640"/>
                  </a:lnTo>
                  <a:cubicBezTo>
                    <a:pt x="283766" y="1039707"/>
                    <a:pt x="282967" y="1022660"/>
                    <a:pt x="280379" y="1005840"/>
                  </a:cubicBezTo>
                  <a:cubicBezTo>
                    <a:pt x="279565" y="1000547"/>
                    <a:pt x="279754" y="993570"/>
                    <a:pt x="275299" y="990600"/>
                  </a:cubicBezTo>
                  <a:cubicBezTo>
                    <a:pt x="268115" y="985811"/>
                    <a:pt x="258366" y="987213"/>
                    <a:pt x="249899" y="985520"/>
                  </a:cubicBezTo>
                  <a:cubicBezTo>
                    <a:pt x="243126" y="975360"/>
                    <a:pt x="233440" y="966624"/>
                    <a:pt x="229579" y="955040"/>
                  </a:cubicBezTo>
                  <a:cubicBezTo>
                    <a:pt x="227886" y="949960"/>
                    <a:pt x="226894" y="944589"/>
                    <a:pt x="224499" y="939800"/>
                  </a:cubicBezTo>
                  <a:cubicBezTo>
                    <a:pt x="221769" y="934339"/>
                    <a:pt x="217069" y="930021"/>
                    <a:pt x="214339" y="924560"/>
                  </a:cubicBezTo>
                  <a:cubicBezTo>
                    <a:pt x="211944" y="919771"/>
                    <a:pt x="211654" y="914109"/>
                    <a:pt x="209259" y="909320"/>
                  </a:cubicBezTo>
                  <a:cubicBezTo>
                    <a:pt x="206529" y="903859"/>
                    <a:pt x="201829" y="899541"/>
                    <a:pt x="199099" y="894080"/>
                  </a:cubicBezTo>
                  <a:cubicBezTo>
                    <a:pt x="196704" y="889291"/>
                    <a:pt x="196414" y="883629"/>
                    <a:pt x="194019" y="878840"/>
                  </a:cubicBezTo>
                  <a:cubicBezTo>
                    <a:pt x="191289" y="873379"/>
                    <a:pt x="186888" y="868901"/>
                    <a:pt x="183859" y="863600"/>
                  </a:cubicBezTo>
                  <a:cubicBezTo>
                    <a:pt x="180102" y="857025"/>
                    <a:pt x="177086" y="850053"/>
                    <a:pt x="173699" y="843280"/>
                  </a:cubicBezTo>
                  <a:cubicBezTo>
                    <a:pt x="172006" y="831427"/>
                    <a:pt x="170018" y="819612"/>
                    <a:pt x="168619" y="807720"/>
                  </a:cubicBezTo>
                  <a:cubicBezTo>
                    <a:pt x="166631" y="790819"/>
                    <a:pt x="169355" y="772913"/>
                    <a:pt x="163539" y="756920"/>
                  </a:cubicBezTo>
                  <a:cubicBezTo>
                    <a:pt x="161709" y="751888"/>
                    <a:pt x="153379" y="753533"/>
                    <a:pt x="148299" y="751840"/>
                  </a:cubicBezTo>
                  <a:cubicBezTo>
                    <a:pt x="146606" y="736600"/>
                    <a:pt x="145551" y="721275"/>
                    <a:pt x="143219" y="706120"/>
                  </a:cubicBezTo>
                  <a:cubicBezTo>
                    <a:pt x="142157" y="699219"/>
                    <a:pt x="139388" y="692669"/>
                    <a:pt x="138139" y="685800"/>
                  </a:cubicBezTo>
                  <a:cubicBezTo>
                    <a:pt x="126004" y="619059"/>
                    <a:pt x="139501" y="676008"/>
                    <a:pt x="127979" y="629920"/>
                  </a:cubicBezTo>
                  <a:cubicBezTo>
                    <a:pt x="126286" y="589280"/>
                    <a:pt x="125797" y="548572"/>
                    <a:pt x="122899" y="508000"/>
                  </a:cubicBezTo>
                  <a:cubicBezTo>
                    <a:pt x="122402" y="501036"/>
                    <a:pt x="121692" y="493489"/>
                    <a:pt x="117819" y="487680"/>
                  </a:cubicBezTo>
                  <a:cubicBezTo>
                    <a:pt x="114432" y="482600"/>
                    <a:pt x="107659" y="480907"/>
                    <a:pt x="102579" y="477520"/>
                  </a:cubicBezTo>
                  <a:cubicBezTo>
                    <a:pt x="97575" y="467512"/>
                    <a:pt x="89475" y="453706"/>
                    <a:pt x="87339" y="441960"/>
                  </a:cubicBezTo>
                  <a:cubicBezTo>
                    <a:pt x="84897" y="428528"/>
                    <a:pt x="84063" y="414852"/>
                    <a:pt x="82259" y="401320"/>
                  </a:cubicBezTo>
                  <a:cubicBezTo>
                    <a:pt x="80677" y="389451"/>
                    <a:pt x="78578" y="377652"/>
                    <a:pt x="77179" y="365760"/>
                  </a:cubicBezTo>
                  <a:cubicBezTo>
                    <a:pt x="70035" y="305039"/>
                    <a:pt x="77962" y="332550"/>
                    <a:pt x="67019" y="299720"/>
                  </a:cubicBezTo>
                  <a:cubicBezTo>
                    <a:pt x="65326" y="265853"/>
                    <a:pt x="66145" y="231767"/>
                    <a:pt x="61939" y="198120"/>
                  </a:cubicBezTo>
                  <a:cubicBezTo>
                    <a:pt x="61000" y="190606"/>
                    <a:pt x="54814" y="184738"/>
                    <a:pt x="51779" y="177800"/>
                  </a:cubicBezTo>
                  <a:cubicBezTo>
                    <a:pt x="42956" y="157632"/>
                    <a:pt x="34846" y="137160"/>
                    <a:pt x="26379" y="116840"/>
                  </a:cubicBezTo>
                  <a:cubicBezTo>
                    <a:pt x="24114" y="103253"/>
                    <a:pt x="19769" y="75160"/>
                    <a:pt x="16219" y="60960"/>
                  </a:cubicBezTo>
                  <a:cubicBezTo>
                    <a:pt x="14920" y="55765"/>
                    <a:pt x="13534" y="50509"/>
                    <a:pt x="11139" y="45720"/>
                  </a:cubicBezTo>
                  <a:cubicBezTo>
                    <a:pt x="8409" y="40259"/>
                    <a:pt x="2303" y="36440"/>
                    <a:pt x="979" y="30480"/>
                  </a:cubicBezTo>
                  <a:cubicBezTo>
                    <a:pt x="-1225" y="20562"/>
                    <a:pt x="979" y="10160"/>
                    <a:pt x="979" y="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859" y="296838"/>
            <a:ext cx="7772400" cy="465162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effectLst/>
              </a:rPr>
              <a:t>Major Hurricane Maria: Last Year: Cat. 5 </a:t>
            </a:r>
            <a:r>
              <a:rPr lang="en-US" sz="1800" dirty="0">
                <a:solidFill>
                  <a:schemeClr val="tx1"/>
                </a:solidFill>
                <a:effectLst/>
              </a:rPr>
              <a:t>with 155+ mph winds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628142" y="6400800"/>
            <a:ext cx="401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/>
              <a:t>S7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76742" y="72869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/>
              <a:t>Maria’s Track (Black) and Forecasted Tracks (Red)</a:t>
            </a:r>
            <a:endParaRPr lang="en-US" sz="18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1645257" y="2765451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Puerto Rico</a:t>
            </a:r>
            <a:endParaRPr lang="en-US" sz="14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564768" y="4699554"/>
            <a:ext cx="344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Maria moved directly across Dominica and Puerto Rico with 155+ mph winds.</a:t>
            </a:r>
            <a:endParaRPr lang="en-US" sz="1600" b="0" dirty="0"/>
          </a:p>
        </p:txBody>
      </p:sp>
      <p:sp>
        <p:nvSpPr>
          <p:cNvPr id="113" name="TextBox 112"/>
          <p:cNvSpPr txBox="1"/>
          <p:nvPr/>
        </p:nvSpPr>
        <p:spPr>
          <a:xfrm>
            <a:off x="2319006" y="3346217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Dominica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500" t="26296" r="31667" b="21852"/>
          <a:stretch/>
        </p:blipFill>
        <p:spPr>
          <a:xfrm>
            <a:off x="4176502" y="1309342"/>
            <a:ext cx="4836747" cy="3936887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4673175" y="685800"/>
            <a:ext cx="406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/>
              <a:t>Maria Making Landfall in Puerto Rico Last </a:t>
            </a:r>
            <a:r>
              <a:rPr lang="en-US" sz="1600" b="0" dirty="0" smtClean="0"/>
              <a:t>Radar Image before Radar was destroyed</a:t>
            </a:r>
            <a:endParaRPr lang="en-US" sz="1600" b="0" dirty="0"/>
          </a:p>
        </p:txBody>
      </p:sp>
      <p:sp>
        <p:nvSpPr>
          <p:cNvPr id="115" name="Oval 114"/>
          <p:cNvSpPr/>
          <p:nvPr/>
        </p:nvSpPr>
        <p:spPr bwMode="auto">
          <a:xfrm>
            <a:off x="5941018" y="3509516"/>
            <a:ext cx="662133" cy="554892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5715000" y="3232156"/>
            <a:ext cx="1269150" cy="1143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671309" y="4772140"/>
            <a:ext cx="137890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Inner eye-wall</a:t>
            </a:r>
            <a:endParaRPr lang="en-US" sz="1600" b="0" dirty="0"/>
          </a:p>
        </p:txBody>
      </p:sp>
      <p:cxnSp>
        <p:nvCxnSpPr>
          <p:cNvPr id="118" name="Straight Arrow Connector 117"/>
          <p:cNvCxnSpPr>
            <a:endCxn id="114" idx="5"/>
          </p:cNvCxnSpPr>
          <p:nvPr/>
        </p:nvCxnSpPr>
        <p:spPr bwMode="auto">
          <a:xfrm flipH="1" flipV="1">
            <a:off x="6798287" y="4207768"/>
            <a:ext cx="6996" cy="58263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6465452" y="4841205"/>
            <a:ext cx="14125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Outer eye-wall</a:t>
            </a:r>
            <a:endParaRPr lang="en-US" sz="1600" b="0" dirty="0"/>
          </a:p>
        </p:txBody>
      </p:sp>
      <p:cxnSp>
        <p:nvCxnSpPr>
          <p:cNvPr id="120" name="Straight Arrow Connector 119"/>
          <p:cNvCxnSpPr>
            <a:endCxn id="115" idx="4"/>
          </p:cNvCxnSpPr>
          <p:nvPr/>
        </p:nvCxnSpPr>
        <p:spPr bwMode="auto">
          <a:xfrm flipV="1">
            <a:off x="5715000" y="4064408"/>
            <a:ext cx="557085" cy="65070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Freeform 11"/>
          <p:cNvSpPr/>
          <p:nvPr/>
        </p:nvSpPr>
        <p:spPr bwMode="auto">
          <a:xfrm>
            <a:off x="4886696" y="3262098"/>
            <a:ext cx="1578756" cy="580293"/>
          </a:xfrm>
          <a:custGeom>
            <a:avLst/>
            <a:gdLst>
              <a:gd name="connsiteX0" fmla="*/ 160089 w 1578756"/>
              <a:gd name="connsiteY0" fmla="*/ 0 h 580293"/>
              <a:gd name="connsiteX1" fmla="*/ 113196 w 1578756"/>
              <a:gd name="connsiteY1" fmla="*/ 5862 h 580293"/>
              <a:gd name="connsiteX2" fmla="*/ 95612 w 1578756"/>
              <a:gd name="connsiteY2" fmla="*/ 11723 h 580293"/>
              <a:gd name="connsiteX3" fmla="*/ 89750 w 1578756"/>
              <a:gd name="connsiteY3" fmla="*/ 105508 h 580293"/>
              <a:gd name="connsiteX4" fmla="*/ 19412 w 1578756"/>
              <a:gd name="connsiteY4" fmla="*/ 123093 h 580293"/>
              <a:gd name="connsiteX5" fmla="*/ 13550 w 1578756"/>
              <a:gd name="connsiteY5" fmla="*/ 205154 h 580293"/>
              <a:gd name="connsiteX6" fmla="*/ 48719 w 1578756"/>
              <a:gd name="connsiteY6" fmla="*/ 216877 h 580293"/>
              <a:gd name="connsiteX7" fmla="*/ 66304 w 1578756"/>
              <a:gd name="connsiteY7" fmla="*/ 222739 h 580293"/>
              <a:gd name="connsiteX8" fmla="*/ 83889 w 1578756"/>
              <a:gd name="connsiteY8" fmla="*/ 228600 h 580293"/>
              <a:gd name="connsiteX9" fmla="*/ 101473 w 1578756"/>
              <a:gd name="connsiteY9" fmla="*/ 310662 h 580293"/>
              <a:gd name="connsiteX10" fmla="*/ 89750 w 1578756"/>
              <a:gd name="connsiteY10" fmla="*/ 474785 h 580293"/>
              <a:gd name="connsiteX11" fmla="*/ 83889 w 1578756"/>
              <a:gd name="connsiteY11" fmla="*/ 504093 h 580293"/>
              <a:gd name="connsiteX12" fmla="*/ 72166 w 1578756"/>
              <a:gd name="connsiteY12" fmla="*/ 539262 h 580293"/>
              <a:gd name="connsiteX13" fmla="*/ 78027 w 1578756"/>
              <a:gd name="connsiteY13" fmla="*/ 568569 h 580293"/>
              <a:gd name="connsiteX14" fmla="*/ 177673 w 1578756"/>
              <a:gd name="connsiteY14" fmla="*/ 556846 h 580293"/>
              <a:gd name="connsiteX15" fmla="*/ 212842 w 1578756"/>
              <a:gd name="connsiteY15" fmla="*/ 545123 h 580293"/>
              <a:gd name="connsiteX16" fmla="*/ 236289 w 1578756"/>
              <a:gd name="connsiteY16" fmla="*/ 550985 h 580293"/>
              <a:gd name="connsiteX17" fmla="*/ 253873 w 1578756"/>
              <a:gd name="connsiteY17" fmla="*/ 556846 h 580293"/>
              <a:gd name="connsiteX18" fmla="*/ 300766 w 1578756"/>
              <a:gd name="connsiteY18" fmla="*/ 568569 h 580293"/>
              <a:gd name="connsiteX19" fmla="*/ 353519 w 1578756"/>
              <a:gd name="connsiteY19" fmla="*/ 550985 h 580293"/>
              <a:gd name="connsiteX20" fmla="*/ 400412 w 1578756"/>
              <a:gd name="connsiteY20" fmla="*/ 539262 h 580293"/>
              <a:gd name="connsiteX21" fmla="*/ 435581 w 1578756"/>
              <a:gd name="connsiteY21" fmla="*/ 527539 h 580293"/>
              <a:gd name="connsiteX22" fmla="*/ 500058 w 1578756"/>
              <a:gd name="connsiteY22" fmla="*/ 533400 h 580293"/>
              <a:gd name="connsiteX23" fmla="*/ 552812 w 1578756"/>
              <a:gd name="connsiteY23" fmla="*/ 545123 h 580293"/>
              <a:gd name="connsiteX24" fmla="*/ 705212 w 1578756"/>
              <a:gd name="connsiteY24" fmla="*/ 550985 h 580293"/>
              <a:gd name="connsiteX25" fmla="*/ 722796 w 1578756"/>
              <a:gd name="connsiteY25" fmla="*/ 556846 h 580293"/>
              <a:gd name="connsiteX26" fmla="*/ 775550 w 1578756"/>
              <a:gd name="connsiteY26" fmla="*/ 545123 h 580293"/>
              <a:gd name="connsiteX27" fmla="*/ 881058 w 1578756"/>
              <a:gd name="connsiteY27" fmla="*/ 550985 h 580293"/>
              <a:gd name="connsiteX28" fmla="*/ 904504 w 1578756"/>
              <a:gd name="connsiteY28" fmla="*/ 574431 h 580293"/>
              <a:gd name="connsiteX29" fmla="*/ 1103796 w 1578756"/>
              <a:gd name="connsiteY29" fmla="*/ 580293 h 580293"/>
              <a:gd name="connsiteX30" fmla="*/ 1156550 w 1578756"/>
              <a:gd name="connsiteY30" fmla="*/ 574431 h 580293"/>
              <a:gd name="connsiteX31" fmla="*/ 1191719 w 1578756"/>
              <a:gd name="connsiteY31" fmla="*/ 562708 h 580293"/>
              <a:gd name="connsiteX32" fmla="*/ 1209304 w 1578756"/>
              <a:gd name="connsiteY32" fmla="*/ 550985 h 580293"/>
              <a:gd name="connsiteX33" fmla="*/ 1279642 w 1578756"/>
              <a:gd name="connsiteY33" fmla="*/ 539262 h 580293"/>
              <a:gd name="connsiteX34" fmla="*/ 1326535 w 1578756"/>
              <a:gd name="connsiteY34" fmla="*/ 509954 h 580293"/>
              <a:gd name="connsiteX35" fmla="*/ 1361704 w 1578756"/>
              <a:gd name="connsiteY35" fmla="*/ 486508 h 580293"/>
              <a:gd name="connsiteX36" fmla="*/ 1385150 w 1578756"/>
              <a:gd name="connsiteY36" fmla="*/ 451339 h 580293"/>
              <a:gd name="connsiteX37" fmla="*/ 1414458 w 1578756"/>
              <a:gd name="connsiteY37" fmla="*/ 404446 h 580293"/>
              <a:gd name="connsiteX38" fmla="*/ 1437904 w 1578756"/>
              <a:gd name="connsiteY38" fmla="*/ 375139 h 580293"/>
              <a:gd name="connsiteX39" fmla="*/ 1467212 w 1578756"/>
              <a:gd name="connsiteY39" fmla="*/ 351693 h 580293"/>
              <a:gd name="connsiteX40" fmla="*/ 1502381 w 1578756"/>
              <a:gd name="connsiteY40" fmla="*/ 328246 h 580293"/>
              <a:gd name="connsiteX41" fmla="*/ 1537550 w 1578756"/>
              <a:gd name="connsiteY41" fmla="*/ 304800 h 580293"/>
              <a:gd name="connsiteX42" fmla="*/ 1566858 w 1578756"/>
              <a:gd name="connsiteY42" fmla="*/ 246185 h 580293"/>
              <a:gd name="connsiteX43" fmla="*/ 1578581 w 1578756"/>
              <a:gd name="connsiteY43" fmla="*/ 211016 h 580293"/>
              <a:gd name="connsiteX44" fmla="*/ 1572719 w 1578756"/>
              <a:gd name="connsiteY44" fmla="*/ 146539 h 580293"/>
              <a:gd name="connsiteX45" fmla="*/ 1537550 w 1578756"/>
              <a:gd name="connsiteY45" fmla="*/ 134816 h 580293"/>
              <a:gd name="connsiteX46" fmla="*/ 1519966 w 1578756"/>
              <a:gd name="connsiteY46" fmla="*/ 128954 h 580293"/>
              <a:gd name="connsiteX47" fmla="*/ 1508242 w 1578756"/>
              <a:gd name="connsiteY47" fmla="*/ 117231 h 580293"/>
              <a:gd name="connsiteX48" fmla="*/ 1443766 w 1578756"/>
              <a:gd name="connsiteY48" fmla="*/ 99646 h 580293"/>
              <a:gd name="connsiteX49" fmla="*/ 1420319 w 1578756"/>
              <a:gd name="connsiteY49" fmla="*/ 93785 h 580293"/>
              <a:gd name="connsiteX50" fmla="*/ 1385150 w 1578756"/>
              <a:gd name="connsiteY50" fmla="*/ 87923 h 580293"/>
              <a:gd name="connsiteX51" fmla="*/ 1308950 w 1578756"/>
              <a:gd name="connsiteY51" fmla="*/ 70339 h 580293"/>
              <a:gd name="connsiteX52" fmla="*/ 1291366 w 1578756"/>
              <a:gd name="connsiteY52" fmla="*/ 64477 h 580293"/>
              <a:gd name="connsiteX53" fmla="*/ 1221027 w 1578756"/>
              <a:gd name="connsiteY53" fmla="*/ 52754 h 580293"/>
              <a:gd name="connsiteX54" fmla="*/ 1185858 w 1578756"/>
              <a:gd name="connsiteY54" fmla="*/ 41031 h 580293"/>
              <a:gd name="connsiteX55" fmla="*/ 1168273 w 1578756"/>
              <a:gd name="connsiteY55" fmla="*/ 29308 h 580293"/>
              <a:gd name="connsiteX56" fmla="*/ 1097935 w 1578756"/>
              <a:gd name="connsiteY56" fmla="*/ 23446 h 580293"/>
              <a:gd name="connsiteX57" fmla="*/ 793135 w 1578756"/>
              <a:gd name="connsiteY57" fmla="*/ 17585 h 580293"/>
              <a:gd name="connsiteX58" fmla="*/ 775550 w 1578756"/>
              <a:gd name="connsiteY58" fmla="*/ 11723 h 580293"/>
              <a:gd name="connsiteX59" fmla="*/ 382827 w 1578756"/>
              <a:gd name="connsiteY59" fmla="*/ 29308 h 580293"/>
              <a:gd name="connsiteX60" fmla="*/ 236289 w 1578756"/>
              <a:gd name="connsiteY60" fmla="*/ 35169 h 580293"/>
              <a:gd name="connsiteX61" fmla="*/ 218704 w 1578756"/>
              <a:gd name="connsiteY61" fmla="*/ 23446 h 580293"/>
              <a:gd name="connsiteX62" fmla="*/ 154227 w 1578756"/>
              <a:gd name="connsiteY62" fmla="*/ 11723 h 580293"/>
              <a:gd name="connsiteX63" fmla="*/ 107335 w 1578756"/>
              <a:gd name="connsiteY63" fmla="*/ 17585 h 580293"/>
              <a:gd name="connsiteX64" fmla="*/ 89750 w 1578756"/>
              <a:gd name="connsiteY64" fmla="*/ 99646 h 580293"/>
              <a:gd name="connsiteX65" fmla="*/ 72166 w 1578756"/>
              <a:gd name="connsiteY65" fmla="*/ 111369 h 580293"/>
              <a:gd name="connsiteX66" fmla="*/ 31135 w 1578756"/>
              <a:gd name="connsiteY66" fmla="*/ 123093 h 58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578756" h="580293">
                <a:moveTo>
                  <a:pt x="160089" y="0"/>
                </a:moveTo>
                <a:cubicBezTo>
                  <a:pt x="144458" y="1954"/>
                  <a:pt x="128695" y="3044"/>
                  <a:pt x="113196" y="5862"/>
                </a:cubicBezTo>
                <a:cubicBezTo>
                  <a:pt x="107117" y="6967"/>
                  <a:pt x="97027" y="5709"/>
                  <a:pt x="95612" y="11723"/>
                </a:cubicBezTo>
                <a:cubicBezTo>
                  <a:pt x="88438" y="42213"/>
                  <a:pt x="101103" y="76315"/>
                  <a:pt x="89750" y="105508"/>
                </a:cubicBezTo>
                <a:cubicBezTo>
                  <a:pt x="86531" y="113784"/>
                  <a:pt x="25197" y="122129"/>
                  <a:pt x="19412" y="123093"/>
                </a:cubicBezTo>
                <a:cubicBezTo>
                  <a:pt x="1496" y="149967"/>
                  <a:pt x="-10649" y="160212"/>
                  <a:pt x="13550" y="205154"/>
                </a:cubicBezTo>
                <a:cubicBezTo>
                  <a:pt x="19408" y="216034"/>
                  <a:pt x="36996" y="212969"/>
                  <a:pt x="48719" y="216877"/>
                </a:cubicBezTo>
                <a:lnTo>
                  <a:pt x="66304" y="222739"/>
                </a:lnTo>
                <a:lnTo>
                  <a:pt x="83889" y="228600"/>
                </a:lnTo>
                <a:cubicBezTo>
                  <a:pt x="100593" y="278713"/>
                  <a:pt x="94079" y="251507"/>
                  <a:pt x="101473" y="310662"/>
                </a:cubicBezTo>
                <a:cubicBezTo>
                  <a:pt x="99400" y="343829"/>
                  <a:pt x="94266" y="436402"/>
                  <a:pt x="89750" y="474785"/>
                </a:cubicBezTo>
                <a:cubicBezTo>
                  <a:pt x="88586" y="484680"/>
                  <a:pt x="86510" y="494481"/>
                  <a:pt x="83889" y="504093"/>
                </a:cubicBezTo>
                <a:cubicBezTo>
                  <a:pt x="80638" y="516015"/>
                  <a:pt x="72166" y="539262"/>
                  <a:pt x="72166" y="539262"/>
                </a:cubicBezTo>
                <a:cubicBezTo>
                  <a:pt x="74120" y="549031"/>
                  <a:pt x="68505" y="565639"/>
                  <a:pt x="78027" y="568569"/>
                </a:cubicBezTo>
                <a:cubicBezTo>
                  <a:pt x="88724" y="571860"/>
                  <a:pt x="154754" y="563097"/>
                  <a:pt x="177673" y="556846"/>
                </a:cubicBezTo>
                <a:cubicBezTo>
                  <a:pt x="189595" y="553595"/>
                  <a:pt x="212842" y="545123"/>
                  <a:pt x="212842" y="545123"/>
                </a:cubicBezTo>
                <a:cubicBezTo>
                  <a:pt x="220658" y="547077"/>
                  <a:pt x="228543" y="548772"/>
                  <a:pt x="236289" y="550985"/>
                </a:cubicBezTo>
                <a:cubicBezTo>
                  <a:pt x="242230" y="552682"/>
                  <a:pt x="247912" y="555220"/>
                  <a:pt x="253873" y="556846"/>
                </a:cubicBezTo>
                <a:cubicBezTo>
                  <a:pt x="269417" y="561085"/>
                  <a:pt x="300766" y="568569"/>
                  <a:pt x="300766" y="568569"/>
                </a:cubicBezTo>
                <a:cubicBezTo>
                  <a:pt x="366057" y="557688"/>
                  <a:pt x="312311" y="571590"/>
                  <a:pt x="353519" y="550985"/>
                </a:cubicBezTo>
                <a:cubicBezTo>
                  <a:pt x="367751" y="543869"/>
                  <a:pt x="385692" y="543276"/>
                  <a:pt x="400412" y="539262"/>
                </a:cubicBezTo>
                <a:cubicBezTo>
                  <a:pt x="412334" y="536011"/>
                  <a:pt x="435581" y="527539"/>
                  <a:pt x="435581" y="527539"/>
                </a:cubicBezTo>
                <a:cubicBezTo>
                  <a:pt x="457073" y="529493"/>
                  <a:pt x="478694" y="530348"/>
                  <a:pt x="500058" y="533400"/>
                </a:cubicBezTo>
                <a:cubicBezTo>
                  <a:pt x="569534" y="543325"/>
                  <a:pt x="433416" y="537661"/>
                  <a:pt x="552812" y="545123"/>
                </a:cubicBezTo>
                <a:cubicBezTo>
                  <a:pt x="603551" y="548294"/>
                  <a:pt x="654412" y="549031"/>
                  <a:pt x="705212" y="550985"/>
                </a:cubicBezTo>
                <a:cubicBezTo>
                  <a:pt x="711073" y="552939"/>
                  <a:pt x="716618" y="556846"/>
                  <a:pt x="722796" y="556846"/>
                </a:cubicBezTo>
                <a:cubicBezTo>
                  <a:pt x="730243" y="556846"/>
                  <a:pt x="766503" y="547385"/>
                  <a:pt x="775550" y="545123"/>
                </a:cubicBezTo>
                <a:cubicBezTo>
                  <a:pt x="810719" y="547077"/>
                  <a:pt x="846590" y="543729"/>
                  <a:pt x="881058" y="550985"/>
                </a:cubicBezTo>
                <a:cubicBezTo>
                  <a:pt x="986354" y="573152"/>
                  <a:pt x="783570" y="567894"/>
                  <a:pt x="904504" y="574431"/>
                </a:cubicBezTo>
                <a:cubicBezTo>
                  <a:pt x="970867" y="578018"/>
                  <a:pt x="1037365" y="578339"/>
                  <a:pt x="1103796" y="580293"/>
                </a:cubicBezTo>
                <a:cubicBezTo>
                  <a:pt x="1121381" y="578339"/>
                  <a:pt x="1139201" y="577901"/>
                  <a:pt x="1156550" y="574431"/>
                </a:cubicBezTo>
                <a:cubicBezTo>
                  <a:pt x="1168667" y="572008"/>
                  <a:pt x="1191719" y="562708"/>
                  <a:pt x="1191719" y="562708"/>
                </a:cubicBezTo>
                <a:cubicBezTo>
                  <a:pt x="1197581" y="558800"/>
                  <a:pt x="1202708" y="553459"/>
                  <a:pt x="1209304" y="550985"/>
                </a:cubicBezTo>
                <a:cubicBezTo>
                  <a:pt x="1219857" y="547028"/>
                  <a:pt x="1273543" y="540133"/>
                  <a:pt x="1279642" y="539262"/>
                </a:cubicBezTo>
                <a:cubicBezTo>
                  <a:pt x="1359097" y="512778"/>
                  <a:pt x="1286522" y="544966"/>
                  <a:pt x="1326535" y="509954"/>
                </a:cubicBezTo>
                <a:cubicBezTo>
                  <a:pt x="1337138" y="500676"/>
                  <a:pt x="1361704" y="486508"/>
                  <a:pt x="1361704" y="486508"/>
                </a:cubicBezTo>
                <a:cubicBezTo>
                  <a:pt x="1369519" y="474785"/>
                  <a:pt x="1380695" y="464705"/>
                  <a:pt x="1385150" y="451339"/>
                </a:cubicBezTo>
                <a:cubicBezTo>
                  <a:pt x="1399101" y="409486"/>
                  <a:pt x="1386591" y="423024"/>
                  <a:pt x="1414458" y="404446"/>
                </a:cubicBezTo>
                <a:cubicBezTo>
                  <a:pt x="1425868" y="370213"/>
                  <a:pt x="1411391" y="401652"/>
                  <a:pt x="1437904" y="375139"/>
                </a:cubicBezTo>
                <a:cubicBezTo>
                  <a:pt x="1464417" y="348626"/>
                  <a:pt x="1432978" y="363103"/>
                  <a:pt x="1467212" y="351693"/>
                </a:cubicBezTo>
                <a:cubicBezTo>
                  <a:pt x="1506233" y="312670"/>
                  <a:pt x="1464210" y="349452"/>
                  <a:pt x="1502381" y="328246"/>
                </a:cubicBezTo>
                <a:cubicBezTo>
                  <a:pt x="1514697" y="321404"/>
                  <a:pt x="1537550" y="304800"/>
                  <a:pt x="1537550" y="304800"/>
                </a:cubicBezTo>
                <a:cubicBezTo>
                  <a:pt x="1571364" y="254079"/>
                  <a:pt x="1554205" y="288359"/>
                  <a:pt x="1566858" y="246185"/>
                </a:cubicBezTo>
                <a:cubicBezTo>
                  <a:pt x="1570409" y="234349"/>
                  <a:pt x="1578581" y="211016"/>
                  <a:pt x="1578581" y="211016"/>
                </a:cubicBezTo>
                <a:cubicBezTo>
                  <a:pt x="1576627" y="189524"/>
                  <a:pt x="1582951" y="165540"/>
                  <a:pt x="1572719" y="146539"/>
                </a:cubicBezTo>
                <a:cubicBezTo>
                  <a:pt x="1566860" y="135659"/>
                  <a:pt x="1549273" y="138724"/>
                  <a:pt x="1537550" y="134816"/>
                </a:cubicBezTo>
                <a:lnTo>
                  <a:pt x="1519966" y="128954"/>
                </a:lnTo>
                <a:cubicBezTo>
                  <a:pt x="1516058" y="125046"/>
                  <a:pt x="1513185" y="119702"/>
                  <a:pt x="1508242" y="117231"/>
                </a:cubicBezTo>
                <a:cubicBezTo>
                  <a:pt x="1486287" y="106254"/>
                  <a:pt x="1466917" y="104791"/>
                  <a:pt x="1443766" y="99646"/>
                </a:cubicBezTo>
                <a:cubicBezTo>
                  <a:pt x="1435902" y="97898"/>
                  <a:pt x="1428219" y="95365"/>
                  <a:pt x="1420319" y="93785"/>
                </a:cubicBezTo>
                <a:cubicBezTo>
                  <a:pt x="1408665" y="91454"/>
                  <a:pt x="1396680" y="90806"/>
                  <a:pt x="1385150" y="87923"/>
                </a:cubicBezTo>
                <a:cubicBezTo>
                  <a:pt x="1299337" y="66469"/>
                  <a:pt x="1404182" y="83942"/>
                  <a:pt x="1308950" y="70339"/>
                </a:cubicBezTo>
                <a:cubicBezTo>
                  <a:pt x="1303089" y="68385"/>
                  <a:pt x="1297424" y="65689"/>
                  <a:pt x="1291366" y="64477"/>
                </a:cubicBezTo>
                <a:cubicBezTo>
                  <a:pt x="1268058" y="59815"/>
                  <a:pt x="1243577" y="60271"/>
                  <a:pt x="1221027" y="52754"/>
                </a:cubicBezTo>
                <a:cubicBezTo>
                  <a:pt x="1209304" y="48846"/>
                  <a:pt x="1196140" y="47885"/>
                  <a:pt x="1185858" y="41031"/>
                </a:cubicBezTo>
                <a:cubicBezTo>
                  <a:pt x="1179996" y="37123"/>
                  <a:pt x="1175181" y="30690"/>
                  <a:pt x="1168273" y="29308"/>
                </a:cubicBezTo>
                <a:cubicBezTo>
                  <a:pt x="1145203" y="24694"/>
                  <a:pt x="1121451" y="24181"/>
                  <a:pt x="1097935" y="23446"/>
                </a:cubicBezTo>
                <a:cubicBezTo>
                  <a:pt x="996366" y="20272"/>
                  <a:pt x="894735" y="19539"/>
                  <a:pt x="793135" y="17585"/>
                </a:cubicBezTo>
                <a:cubicBezTo>
                  <a:pt x="787273" y="15631"/>
                  <a:pt x="781729" y="11723"/>
                  <a:pt x="775550" y="11723"/>
                </a:cubicBezTo>
                <a:cubicBezTo>
                  <a:pt x="452577" y="11723"/>
                  <a:pt x="545110" y="-3149"/>
                  <a:pt x="382827" y="29308"/>
                </a:cubicBezTo>
                <a:cubicBezTo>
                  <a:pt x="331549" y="63492"/>
                  <a:pt x="359393" y="49942"/>
                  <a:pt x="236289" y="35169"/>
                </a:cubicBezTo>
                <a:cubicBezTo>
                  <a:pt x="229294" y="34330"/>
                  <a:pt x="225300" y="25919"/>
                  <a:pt x="218704" y="23446"/>
                </a:cubicBezTo>
                <a:cubicBezTo>
                  <a:pt x="212156" y="20991"/>
                  <a:pt x="158170" y="12380"/>
                  <a:pt x="154227" y="11723"/>
                </a:cubicBezTo>
                <a:cubicBezTo>
                  <a:pt x="138596" y="13677"/>
                  <a:pt x="118474" y="6446"/>
                  <a:pt x="107335" y="17585"/>
                </a:cubicBezTo>
                <a:cubicBezTo>
                  <a:pt x="93720" y="31200"/>
                  <a:pt x="111334" y="85256"/>
                  <a:pt x="89750" y="99646"/>
                </a:cubicBezTo>
                <a:cubicBezTo>
                  <a:pt x="83889" y="103554"/>
                  <a:pt x="78849" y="109141"/>
                  <a:pt x="72166" y="111369"/>
                </a:cubicBezTo>
                <a:cubicBezTo>
                  <a:pt x="24799" y="127158"/>
                  <a:pt x="47601" y="106624"/>
                  <a:pt x="31135" y="123093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9858" y="5242313"/>
            <a:ext cx="3605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Yellow/ orange shading indicates heavy rainfall</a:t>
            </a:r>
            <a:endParaRPr lang="en-US" sz="1400" b="0" dirty="0"/>
          </a:p>
        </p:txBody>
      </p:sp>
      <p:sp>
        <p:nvSpPr>
          <p:cNvPr id="121" name="TextBox 120"/>
          <p:cNvSpPr txBox="1"/>
          <p:nvPr/>
        </p:nvSpPr>
        <p:spPr>
          <a:xfrm>
            <a:off x="1645257" y="5638800"/>
            <a:ext cx="596775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Excellent forecasts for Maria (Red lines) from the time it formed. </a:t>
            </a:r>
          </a:p>
          <a:p>
            <a:endParaRPr lang="en-US" sz="1600" b="0" dirty="0"/>
          </a:p>
          <a:p>
            <a:r>
              <a:rPr lang="en-US" sz="1600" b="0" dirty="0" smtClean="0"/>
              <a:t>Predictions undoubtedly helped save countless lives, especially coming on the heels of MH Irma just a few weeks earlier.</a:t>
            </a:r>
            <a:endParaRPr lang="en-US" sz="1600" b="0" dirty="0"/>
          </a:p>
        </p:txBody>
      </p:sp>
      <p:sp>
        <p:nvSpPr>
          <p:cNvPr id="122" name="TextBox 121"/>
          <p:cNvSpPr txBox="1"/>
          <p:nvPr/>
        </p:nvSpPr>
        <p:spPr>
          <a:xfrm>
            <a:off x="7672815" y="3007950"/>
            <a:ext cx="134043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Intense Rain Bands</a:t>
            </a:r>
            <a:endParaRPr lang="en-US" sz="1600" b="0" dirty="0"/>
          </a:p>
        </p:txBody>
      </p:sp>
      <p:cxnSp>
        <p:nvCxnSpPr>
          <p:cNvPr id="123" name="Straight Arrow Connector 122"/>
          <p:cNvCxnSpPr>
            <a:stCxn id="122" idx="1"/>
          </p:cNvCxnSpPr>
          <p:nvPr/>
        </p:nvCxnSpPr>
        <p:spPr bwMode="auto">
          <a:xfrm flipH="1">
            <a:off x="7306733" y="3300338"/>
            <a:ext cx="366082" cy="24832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4" name="Straight Arrow Connector 123"/>
          <p:cNvCxnSpPr/>
          <p:nvPr/>
        </p:nvCxnSpPr>
        <p:spPr bwMode="auto">
          <a:xfrm flipH="1" flipV="1">
            <a:off x="6214916" y="2698184"/>
            <a:ext cx="1457899" cy="58803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002131" y="1516016"/>
            <a:ext cx="318548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Puerto Rico: $90+ billion in damage</a:t>
            </a:r>
            <a:endParaRPr lang="en-US" sz="1600" b="0" dirty="0"/>
          </a:p>
        </p:txBody>
      </p:sp>
      <p:sp>
        <p:nvSpPr>
          <p:cNvPr id="27" name="TextBox 26"/>
          <p:cNvSpPr txBox="1"/>
          <p:nvPr/>
        </p:nvSpPr>
        <p:spPr>
          <a:xfrm>
            <a:off x="5101363" y="3259094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Puerto</a:t>
            </a:r>
          </a:p>
          <a:p>
            <a:r>
              <a:rPr lang="en-US" sz="1400" dirty="0" smtClean="0"/>
              <a:t>Rico</a:t>
            </a:r>
            <a:endParaRPr lang="en-US" sz="140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6272084" y="3094267"/>
            <a:ext cx="1340931" cy="18241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021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effectLst/>
              </a:rPr>
              <a:t>NOAA’s Hurricane Outlook Regions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6" descr="File:Atlantic hurricane tracks 1980-20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-10416"/>
          <a:stretch>
            <a:fillRect/>
          </a:stretch>
        </p:blipFill>
        <p:spPr bwMode="auto">
          <a:xfrm>
            <a:off x="304800" y="2053284"/>
            <a:ext cx="4288179" cy="34331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1371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latin typeface="Calibri" pitchFamily="34" charset="0"/>
              </a:rPr>
              <a:t>Atlantic Basin</a:t>
            </a:r>
          </a:p>
          <a:p>
            <a:pPr algn="ctr"/>
            <a:r>
              <a:rPr lang="en-US" sz="1800" b="0" dirty="0" smtClean="0">
                <a:latin typeface="Calibri" pitchFamily="34" charset="0"/>
              </a:rPr>
              <a:t>Storm Tracks 1980-2005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0" y="5692914"/>
            <a:ext cx="7848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dirty="0" smtClean="0">
                <a:latin typeface="+mj-lt"/>
              </a:rPr>
              <a:t>NOAA issues seasonal hurricane outlooks for the Atlantic basin, the central North Pacific, and the eastern North Pacific.</a:t>
            </a:r>
            <a:endParaRPr lang="en-US" sz="1600" b="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5181600"/>
            <a:ext cx="2934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alibri" pitchFamily="34" charset="0"/>
              </a:rPr>
              <a:t>Figure Courtesy of Wikipedia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489950" y="64770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3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295400" y="4114800"/>
            <a:ext cx="1981200" cy="461665"/>
          </a:xfrm>
          <a:prstGeom prst="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2714" y="4697105"/>
            <a:ext cx="3201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Main Development Region (MDR)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" name="Curved Left Arrow 3"/>
          <p:cNvSpPr/>
          <p:nvPr/>
        </p:nvSpPr>
        <p:spPr bwMode="auto">
          <a:xfrm rot="10800000">
            <a:off x="1655147" y="3340790"/>
            <a:ext cx="914400" cy="1280160"/>
          </a:xfrm>
          <a:prstGeom prst="curvedLef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11141966">
            <a:off x="1112292" y="4170481"/>
            <a:ext cx="1554480" cy="36576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648200" y="1371600"/>
            <a:ext cx="4267200" cy="3767328"/>
            <a:chOff x="4648200" y="1371600"/>
            <a:chExt cx="4267200" cy="3767328"/>
          </a:xfrm>
        </p:grpSpPr>
        <p:grpSp>
          <p:nvGrpSpPr>
            <p:cNvPr id="17" name="Group 16"/>
            <p:cNvGrpSpPr/>
            <p:nvPr/>
          </p:nvGrpSpPr>
          <p:grpSpPr>
            <a:xfrm>
              <a:off x="4648200" y="1371600"/>
              <a:ext cx="4267200" cy="3767328"/>
              <a:chOff x="4648200" y="1371600"/>
              <a:chExt cx="4267200" cy="3767328"/>
            </a:xfrm>
          </p:grpSpPr>
          <p:pic>
            <p:nvPicPr>
              <p:cNvPr id="5" name="Picture 4" descr="File:Pacific hurricane tracks 1980-2005.jp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648200" y="2057400"/>
                <a:ext cx="4267200" cy="3081528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648200" y="1371600"/>
                <a:ext cx="426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0" dirty="0" smtClean="0">
                    <a:latin typeface="Calibri" pitchFamily="34" charset="0"/>
                  </a:rPr>
                  <a:t>Central and Eastern North Pacific </a:t>
                </a:r>
              </a:p>
              <a:p>
                <a:pPr algn="ctr"/>
                <a:r>
                  <a:rPr lang="en-US" sz="1800" b="0" dirty="0" smtClean="0">
                    <a:latin typeface="Calibri" pitchFamily="34" charset="0"/>
                  </a:rPr>
                  <a:t>Storm Tracks 1980-2005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6477000" y="2057400"/>
                <a:ext cx="0" cy="304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4768903" y="2743200"/>
                <a:ext cx="15339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0" dirty="0" smtClean="0">
                    <a:solidFill>
                      <a:schemeClr val="bg1"/>
                    </a:solidFill>
                    <a:latin typeface="Calibri" pitchFamily="34" charset="0"/>
                  </a:rPr>
                  <a:t>Central Pacific</a:t>
                </a:r>
                <a:endParaRPr lang="en-US" sz="1800" b="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76019" y="2729552"/>
                <a:ext cx="1558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0" dirty="0" smtClean="0">
                    <a:solidFill>
                      <a:schemeClr val="bg1"/>
                    </a:solidFill>
                    <a:latin typeface="Calibri" pitchFamily="34" charset="0"/>
                  </a:rPr>
                  <a:t>Eastern Pacific</a:t>
                </a:r>
                <a:endParaRPr lang="en-US" sz="1800" b="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6057654" y="4724400"/>
                <a:ext cx="838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0" dirty="0" smtClean="0"/>
                  <a:t>140</a:t>
                </a:r>
                <a:r>
                  <a:rPr lang="en-US" sz="1800" b="0" baseline="30000" dirty="0" smtClean="0"/>
                  <a:t>o</a:t>
                </a:r>
                <a:r>
                  <a:rPr lang="en-US" sz="1800" b="0" dirty="0" smtClean="0"/>
                  <a:t>W</a:t>
                </a:r>
                <a:endParaRPr lang="en-US" sz="1800" b="0" dirty="0"/>
              </a:p>
            </p:txBody>
          </p:sp>
        </p:grpSp>
        <p:sp>
          <p:nvSpPr>
            <p:cNvPr id="19" name="Right Arrow 18"/>
            <p:cNvSpPr/>
            <p:nvPr/>
          </p:nvSpPr>
          <p:spPr bwMode="auto">
            <a:xfrm rot="11141966">
              <a:off x="6661157" y="4048678"/>
              <a:ext cx="1463040" cy="27432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897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41325"/>
            <a:ext cx="5181600" cy="777875"/>
          </a:xfrm>
        </p:spPr>
        <p:txBody>
          <a:bodyPr/>
          <a:lstStyle/>
          <a:p>
            <a:pPr>
              <a:defRPr/>
            </a:pPr>
            <a:r>
              <a:rPr lang="en-US" sz="1800" dirty="0" smtClean="0">
                <a:solidFill>
                  <a:schemeClr val="tx1"/>
                </a:solidFill>
                <a:effectLst/>
              </a:rPr>
              <a:t>How and </a:t>
            </a:r>
            <a:r>
              <a:rPr lang="en-US" sz="1800" dirty="0">
                <a:solidFill>
                  <a:schemeClr val="tx1"/>
                </a:solidFill>
                <a:effectLst/>
              </a:rPr>
              <a:t>W</a:t>
            </a:r>
            <a:r>
              <a:rPr lang="en-US" sz="1800" dirty="0" smtClean="0">
                <a:solidFill>
                  <a:schemeClr val="tx1"/>
                </a:solidFill>
                <a:effectLst/>
              </a:rPr>
              <a:t>hen the Outlooks are Issued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524000"/>
            <a:ext cx="57912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sz="1600" b="0" dirty="0"/>
              <a:t>Outlooks issued in late May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600" b="0" dirty="0"/>
              <a:t>Press release, and technical </a:t>
            </a:r>
            <a:r>
              <a:rPr lang="en-US" sz="1600" b="0" dirty="0" smtClean="0"/>
              <a:t>write-up, social media</a:t>
            </a:r>
            <a:endParaRPr lang="en-US" sz="1600" b="0" dirty="0"/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600" b="0" dirty="0" smtClean="0"/>
              <a:t>Atlantic outlook has national press </a:t>
            </a:r>
            <a:r>
              <a:rPr lang="en-US" sz="1600" b="0" dirty="0"/>
              <a:t>conference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600" b="0" dirty="0"/>
              <a:t>Central Pacific outlook </a:t>
            </a:r>
            <a:r>
              <a:rPr lang="en-US" sz="1600" b="0" dirty="0" smtClean="0"/>
              <a:t>has </a:t>
            </a:r>
            <a:r>
              <a:rPr lang="en-US" sz="1600" b="0" dirty="0"/>
              <a:t>press conference in Hawaii</a:t>
            </a:r>
          </a:p>
          <a:p>
            <a:pPr lvl="1">
              <a:defRPr/>
            </a:pPr>
            <a:endParaRPr lang="en-US" sz="1600" b="0" dirty="0"/>
          </a:p>
          <a:p>
            <a:pPr marL="342900" lvl="1" indent="-342900">
              <a:buAutoNum type="arabicPeriod" startAt="2"/>
              <a:defRPr/>
            </a:pPr>
            <a:r>
              <a:rPr lang="en-US" sz="1600" b="0" dirty="0" smtClean="0"/>
              <a:t>Atlantic </a:t>
            </a:r>
            <a:r>
              <a:rPr lang="en-US" sz="1600" b="0" dirty="0"/>
              <a:t>outlook is updated early August- </a:t>
            </a:r>
            <a:endParaRPr lang="en-US" sz="1600" b="0" dirty="0" smtClean="0"/>
          </a:p>
          <a:p>
            <a:pPr marL="800100" lvl="2" indent="-342900">
              <a:buFont typeface="Arial" panose="020B0604020202020204" pitchFamily="34" charset="0"/>
              <a:buChar char="•"/>
              <a:defRPr/>
            </a:pPr>
            <a:r>
              <a:rPr lang="en-US" sz="1600" b="0" dirty="0" smtClean="0"/>
              <a:t>Coincides </a:t>
            </a:r>
            <a:r>
              <a:rPr lang="en-US" sz="1600" b="0" dirty="0"/>
              <a:t>with peak of season (</a:t>
            </a:r>
            <a:r>
              <a:rPr lang="en-US" sz="1600" b="0" dirty="0" smtClean="0"/>
              <a:t>August-October). </a:t>
            </a:r>
            <a:endParaRPr lang="en-US" sz="1600" b="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489950" y="64770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300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167487" y="304800"/>
            <a:ext cx="6985913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NOAA’s 2018 Hurricane Season Outlooks Issued May 23-24 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89" y="1397092"/>
            <a:ext cx="6816054" cy="3886711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169721" y="2591049"/>
            <a:ext cx="2821029" cy="13932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400" b="0" dirty="0" smtClean="0">
                <a:solidFill>
                  <a:srgbClr val="FFC000"/>
                </a:solidFill>
                <a:latin typeface="Arial" charset="0"/>
                <a:ea typeface="ＭＳ Ｐゴシック" pitchFamily="34" charset="-128"/>
                <a:cs typeface="Arial" charset="0"/>
              </a:rPr>
              <a:t>Atlantic</a:t>
            </a:r>
          </a:p>
          <a:p>
            <a:pPr algn="ctr" eaLnBrk="1" hangingPunct="1"/>
            <a:r>
              <a:rPr lang="en-US" sz="1400" b="0" dirty="0">
                <a:solidFill>
                  <a:prstClr val="white"/>
                </a:solidFill>
                <a:latin typeface="Arial" charset="0"/>
                <a:ea typeface="ＭＳ Ｐゴシック" pitchFamily="34" charset="-128"/>
                <a:cs typeface="Arial" charset="0"/>
              </a:rPr>
              <a:t>Near- or </a:t>
            </a:r>
            <a:r>
              <a:rPr lang="en-US" sz="1400" b="0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  <a:cs typeface="Arial" charset="0"/>
              </a:rPr>
              <a:t>Above-Normal (75%)</a:t>
            </a:r>
          </a:p>
          <a:p>
            <a:pPr algn="ctr" eaLnBrk="1" hangingPunct="1"/>
            <a:r>
              <a:rPr lang="en-US" sz="1400" b="0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  <a:cs typeface="Arial" charset="0"/>
              </a:rPr>
              <a:t>10-16 Named Storms</a:t>
            </a:r>
          </a:p>
          <a:p>
            <a:pPr algn="ctr" eaLnBrk="1" hangingPunct="1"/>
            <a:r>
              <a:rPr lang="en-US" sz="1400" b="0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  <a:cs typeface="Arial" charset="0"/>
              </a:rPr>
              <a:t>5-9 Hurricanes</a:t>
            </a:r>
          </a:p>
          <a:p>
            <a:pPr algn="ctr" eaLnBrk="1" hangingPunct="1"/>
            <a:r>
              <a:rPr lang="en-US" sz="1400" b="0" dirty="0">
                <a:solidFill>
                  <a:prstClr val="white"/>
                </a:solidFill>
                <a:latin typeface="Arial" charset="0"/>
                <a:ea typeface="ＭＳ Ｐゴシック" pitchFamily="34" charset="-128"/>
                <a:cs typeface="Arial" charset="0"/>
              </a:rPr>
              <a:t>1</a:t>
            </a:r>
            <a:r>
              <a:rPr lang="en-US" sz="1400" b="0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  <a:cs typeface="Arial" charset="0"/>
              </a:rPr>
              <a:t>-4 Major Hurricanes</a:t>
            </a:r>
          </a:p>
          <a:p>
            <a:pPr algn="ctr" eaLnBrk="1" hangingPunct="1"/>
            <a:r>
              <a:rPr lang="en-US" sz="14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Averages are 12 NS, 6 H, 3 MH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99789" y="3516403"/>
            <a:ext cx="2933664" cy="13932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400" b="0" dirty="0" smtClean="0">
                <a:solidFill>
                  <a:srgbClr val="FFC000"/>
                </a:solidFill>
                <a:latin typeface="Arial" charset="0"/>
                <a:ea typeface="ＭＳ Ｐゴシック" pitchFamily="34" charset="-128"/>
                <a:cs typeface="Arial" charset="0"/>
              </a:rPr>
              <a:t>Eastern Pacific</a:t>
            </a:r>
          </a:p>
          <a:p>
            <a:pPr algn="ctr" eaLnBrk="1" hangingPunct="1"/>
            <a:r>
              <a:rPr lang="en-US" sz="1400" b="0" dirty="0">
                <a:solidFill>
                  <a:prstClr val="white"/>
                </a:solidFill>
                <a:latin typeface="Arial" charset="0"/>
                <a:ea typeface="ＭＳ Ｐゴシック" pitchFamily="34" charset="-128"/>
                <a:cs typeface="Arial" charset="0"/>
              </a:rPr>
              <a:t>Near- or Above-Normal (80%)</a:t>
            </a:r>
          </a:p>
          <a:p>
            <a:pPr algn="ctr" eaLnBrk="1" hangingPunct="1"/>
            <a:r>
              <a:rPr lang="en-US" sz="1400" b="0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  <a:cs typeface="Arial" charset="0"/>
              </a:rPr>
              <a:t>14-20 Named Storms</a:t>
            </a:r>
          </a:p>
          <a:p>
            <a:pPr algn="ctr" eaLnBrk="1" hangingPunct="1"/>
            <a:r>
              <a:rPr lang="en-US" sz="1400" b="0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  <a:cs typeface="Arial" charset="0"/>
              </a:rPr>
              <a:t>7-12 Hurricanes</a:t>
            </a:r>
          </a:p>
          <a:p>
            <a:pPr algn="ctr" eaLnBrk="1" hangingPunct="1"/>
            <a:r>
              <a:rPr lang="en-US" sz="1400" b="0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  <a:cs typeface="Arial" charset="0"/>
              </a:rPr>
              <a:t>3-7 Major Hurricanes</a:t>
            </a:r>
          </a:p>
          <a:p>
            <a:pPr algn="ctr" eaLnBrk="1" hangingPunct="1"/>
            <a:r>
              <a:rPr lang="en-US" sz="14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Averages are 15 NS, 8 H, 4 MH</a:t>
            </a:r>
            <a:endParaRPr lang="en-US" sz="1400" b="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9832" y="2447698"/>
            <a:ext cx="2791134" cy="9645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400" b="0" dirty="0" smtClean="0">
                <a:solidFill>
                  <a:srgbClr val="FFC000"/>
                </a:solidFill>
                <a:latin typeface="Arial" charset="0"/>
                <a:ea typeface="ＭＳ Ｐゴシック" pitchFamily="34" charset="-128"/>
                <a:cs typeface="Arial" charset="0"/>
              </a:rPr>
              <a:t>Central Pacific</a:t>
            </a:r>
          </a:p>
          <a:p>
            <a:pPr algn="ctr" eaLnBrk="1" hangingPunct="1"/>
            <a:r>
              <a:rPr lang="en-US" sz="1400" b="0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  <a:cs typeface="Arial" charset="0"/>
              </a:rPr>
              <a:t>Near- or Above-Normal (80%)</a:t>
            </a:r>
          </a:p>
          <a:p>
            <a:pPr algn="ctr" eaLnBrk="1" hangingPunct="1"/>
            <a:r>
              <a:rPr lang="en-US" sz="1400" b="0" dirty="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  <a:cs typeface="Arial" charset="0"/>
              </a:rPr>
              <a:t>3-6 Tropical Cyclones</a:t>
            </a:r>
          </a:p>
          <a:p>
            <a:pPr algn="ctr" eaLnBrk="1" hangingPunct="1"/>
            <a:r>
              <a:rPr lang="en-US" sz="14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Average is 4-5 TCs</a:t>
            </a:r>
            <a:endParaRPr lang="en-US" sz="1400" b="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6075" y="1516249"/>
            <a:ext cx="66046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"/>
              </a:spcBef>
              <a:spcAft>
                <a:spcPts val="60"/>
              </a:spcAft>
            </a:pPr>
            <a:r>
              <a:rPr lang="en-US" sz="1600" b="0" dirty="0" smtClean="0"/>
              <a:t>A near- or above-normal season is predicted for each region: A lot of activity.</a:t>
            </a:r>
            <a:endParaRPr lang="en-US" sz="1600" b="0" dirty="0"/>
          </a:p>
        </p:txBody>
      </p:sp>
      <p:sp>
        <p:nvSpPr>
          <p:cNvPr id="14" name="Rectangle 13"/>
          <p:cNvSpPr/>
          <p:nvPr/>
        </p:nvSpPr>
        <p:spPr>
          <a:xfrm>
            <a:off x="1391082" y="698212"/>
            <a:ext cx="661467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algn="just">
              <a:spcBef>
                <a:spcPct val="50000"/>
              </a:spcBef>
            </a:pPr>
            <a:r>
              <a:rPr lang="en-US" sz="1400" b="0" dirty="0" smtClean="0"/>
              <a:t>Outlooks are for the overall seasonal activity. </a:t>
            </a:r>
            <a:r>
              <a:rPr lang="en-US" sz="1400" b="0" dirty="0" smtClean="0">
                <a:solidFill>
                  <a:srgbClr val="FF0000"/>
                </a:solidFill>
              </a:rPr>
              <a:t>They are not </a:t>
            </a:r>
            <a:r>
              <a:rPr lang="en-US" sz="1400" b="0" dirty="0">
                <a:solidFill>
                  <a:srgbClr val="FF0000"/>
                </a:solidFill>
              </a:rPr>
              <a:t>a </a:t>
            </a:r>
            <a:r>
              <a:rPr lang="en-US" sz="1400" b="0" dirty="0" smtClean="0">
                <a:solidFill>
                  <a:srgbClr val="FF0000"/>
                </a:solidFill>
              </a:rPr>
              <a:t>hurricane </a:t>
            </a:r>
            <a:r>
              <a:rPr lang="en-US" sz="1400" b="0" dirty="0">
                <a:solidFill>
                  <a:srgbClr val="FF0000"/>
                </a:solidFill>
              </a:rPr>
              <a:t>landfall </a:t>
            </a:r>
            <a:r>
              <a:rPr lang="en-US" sz="1400" b="0" dirty="0" smtClean="0">
                <a:solidFill>
                  <a:srgbClr val="FF0000"/>
                </a:solidFill>
              </a:rPr>
              <a:t>prediction </a:t>
            </a:r>
            <a:r>
              <a:rPr lang="en-US" sz="1400" b="0" dirty="0" smtClean="0"/>
              <a:t>and do </a:t>
            </a:r>
            <a:r>
              <a:rPr lang="en-US" sz="1400" b="0" dirty="0"/>
              <a:t>not imply levels of activity for any particular location.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1084" y="5397908"/>
            <a:ext cx="661467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sz="1600" b="0" dirty="0"/>
              <a:t>We do not expect the 2018 Atlantic hurricane season to be as active as last </a:t>
            </a:r>
            <a:r>
              <a:rPr lang="en-US" sz="1600" b="0" dirty="0" smtClean="0"/>
              <a:t>year, which produced 17 named storms, 10 hurricanes and 6 major hurricanes. </a:t>
            </a:r>
            <a:endParaRPr lang="en-US" sz="16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671132" y="6172200"/>
            <a:ext cx="805457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Named storms (39+ mph)      Hurricanes (74+ mph)    Major Hurricanes (Cat. 3-4-5, 111+mph).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489950" y="64770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380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1600200"/>
            <a:ext cx="7772400" cy="114300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effectLst/>
              </a:rPr>
              <a:t>Science Behind the Outlooks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489950" y="64770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782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19280"/>
            <a:ext cx="7586254" cy="609600"/>
          </a:xfrm>
        </p:spPr>
        <p:txBody>
          <a:bodyPr/>
          <a:lstStyle/>
          <a:p>
            <a:pPr>
              <a:defRPr/>
            </a:pPr>
            <a:r>
              <a:rPr lang="en-US" sz="1800" dirty="0" smtClean="0">
                <a:solidFill>
                  <a:schemeClr val="tx1"/>
                </a:solidFill>
                <a:effectLst/>
              </a:rPr>
              <a:t>NOAA’s Approach to Making Hurricane Season Outlooks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489950" y="6400800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53000" y="1752452"/>
            <a:ext cx="6238876" cy="1135945"/>
            <a:chOff x="1744872" y="2902655"/>
            <a:chExt cx="6238876" cy="1135945"/>
          </a:xfrm>
        </p:grpSpPr>
        <p:sp>
          <p:nvSpPr>
            <p:cNvPr id="6151" name="TextBox 6"/>
            <p:cNvSpPr txBox="1">
              <a:spLocks noChangeArrowheads="1"/>
            </p:cNvSpPr>
            <p:nvPr/>
          </p:nvSpPr>
          <p:spPr bwMode="auto">
            <a:xfrm>
              <a:off x="1744872" y="3207603"/>
              <a:ext cx="6238876" cy="8309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en-US" altLang="en-US" sz="1600" b="0" dirty="0" smtClean="0"/>
                <a:t>By predicting </a:t>
              </a:r>
              <a:r>
                <a:rPr lang="en-US" altLang="en-US" sz="1600" b="0" dirty="0"/>
                <a:t>key climate patterns, we can often predict </a:t>
              </a:r>
              <a:r>
                <a:rPr lang="en-US" altLang="en-US" sz="1600" b="0" dirty="0" smtClean="0"/>
                <a:t>the hurricane-influencing </a:t>
              </a:r>
              <a:r>
                <a:rPr lang="en-US" altLang="en-US" sz="1600" b="0" dirty="0"/>
                <a:t>conditions, and therefore predict the strength of the upcoming hurricane season.</a:t>
              </a:r>
            </a:p>
          </p:txBody>
        </p:sp>
        <p:cxnSp>
          <p:nvCxnSpPr>
            <p:cNvPr id="6152" name="Straight Arrow Connector 12"/>
            <p:cNvCxnSpPr>
              <a:cxnSpLocks noChangeShapeType="1"/>
            </p:cNvCxnSpPr>
            <p:nvPr/>
          </p:nvCxnSpPr>
          <p:spPr bwMode="auto">
            <a:xfrm>
              <a:off x="4630205" y="2902655"/>
              <a:ext cx="0" cy="30494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7390" y="1143000"/>
            <a:ext cx="623887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1600" b="0" dirty="0" smtClean="0"/>
              <a:t>Global climate patterns strongly </a:t>
            </a:r>
            <a:r>
              <a:rPr lang="en-US" altLang="en-US" sz="1600" b="0" dirty="0"/>
              <a:t>influence hurricane conditions for months/ </a:t>
            </a:r>
            <a:r>
              <a:rPr lang="en-US" altLang="en-US" sz="1600" b="0" dirty="0" smtClean="0"/>
              <a:t>seasons/ decades </a:t>
            </a:r>
            <a:r>
              <a:rPr lang="en-US" altLang="en-US" sz="1600" b="0" dirty="0"/>
              <a:t>at a time</a:t>
            </a:r>
            <a:r>
              <a:rPr lang="en-US" altLang="en-US" sz="1600" b="0" dirty="0" smtClean="0"/>
              <a:t>.</a:t>
            </a:r>
            <a:endParaRPr lang="en-US" altLang="en-US" sz="1600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3374580" y="3007620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This is how we do it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838200" y="3650545"/>
            <a:ext cx="7586254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0" dirty="0" smtClean="0"/>
              <a:t>Extensive monitoring </a:t>
            </a:r>
            <a:r>
              <a:rPr lang="en-US" sz="1600" b="0" dirty="0"/>
              <a:t>and </a:t>
            </a:r>
            <a:r>
              <a:rPr lang="en-US" sz="1600" b="0" dirty="0" smtClean="0"/>
              <a:t>analysis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b="0" dirty="0" smtClean="0"/>
              <a:t>Global </a:t>
            </a:r>
            <a:r>
              <a:rPr lang="en-US" altLang="en-US" sz="1600" b="0" dirty="0"/>
              <a:t>ocean and atmosphere data:  </a:t>
            </a:r>
            <a:r>
              <a:rPr lang="en-US" altLang="en-US" sz="1600" b="0" dirty="0" smtClean="0"/>
              <a:t>Allows us to monitor </a:t>
            </a:r>
            <a:r>
              <a:rPr lang="en-US" altLang="en-US" sz="1600" b="0" dirty="0"/>
              <a:t>and study global weather and climate patterns on a daily basis.    </a:t>
            </a:r>
            <a:endParaRPr lang="en-US" altLang="en-US" sz="1600" b="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b="0" dirty="0"/>
              <a:t>Research: Over 30+ years research into hurricanes and global climate </a:t>
            </a:r>
            <a:r>
              <a:rPr lang="en-US" altLang="en-US" sz="1600" b="0" dirty="0" smtClean="0"/>
              <a:t>patterns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b="0" dirty="0" smtClean="0"/>
              <a:t>Suite of statistical </a:t>
            </a:r>
            <a:r>
              <a:rPr lang="en-US" altLang="en-US" sz="1600" b="0" dirty="0"/>
              <a:t>prediction tools and climate model predictions </a:t>
            </a:r>
            <a:r>
              <a:rPr lang="en-US" altLang="en-US" sz="1600" b="0" dirty="0" smtClean="0"/>
              <a:t>(developed in last </a:t>
            </a:r>
            <a:r>
              <a:rPr lang="en-US" altLang="en-US" sz="1600" b="0" dirty="0"/>
              <a:t>10 years</a:t>
            </a:r>
            <a:r>
              <a:rPr lang="en-US" altLang="en-US" sz="1600" b="0" dirty="0" smtClean="0"/>
              <a:t>)</a:t>
            </a:r>
            <a:r>
              <a:rPr lang="en-US" sz="1600" b="0" dirty="0" smtClean="0"/>
              <a:t> </a:t>
            </a:r>
            <a:endParaRPr lang="en-US" sz="1600" b="0" dirty="0"/>
          </a:p>
        </p:txBody>
      </p:sp>
      <p:cxnSp>
        <p:nvCxnSpPr>
          <p:cNvPr id="17" name="Straight Arrow Connector 12"/>
          <p:cNvCxnSpPr>
            <a:cxnSpLocks noChangeShapeType="1"/>
          </p:cNvCxnSpPr>
          <p:nvPr/>
        </p:nvCxnSpPr>
        <p:spPr bwMode="auto">
          <a:xfrm>
            <a:off x="4444581" y="3345597"/>
            <a:ext cx="0" cy="30494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342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6189470" cy="114300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effectLst/>
              </a:rPr>
              <a:t>Hurricanes Require Weak Vertical Wind Shear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7082" y="673120"/>
            <a:ext cx="4648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0" dirty="0" smtClean="0"/>
              <a:t>Vertical wind shear refers to the change in wind speed and direction going up through the atmosphere.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1347" y="1371600"/>
            <a:ext cx="2972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Hurricanes need weak </a:t>
            </a:r>
            <a:r>
              <a:rPr lang="en-US" sz="1600" b="0" dirty="0"/>
              <a:t>s</a:t>
            </a:r>
            <a:r>
              <a:rPr lang="en-US" sz="1600" b="0" dirty="0" smtClean="0"/>
              <a:t>hear- little </a:t>
            </a:r>
            <a:r>
              <a:rPr lang="en-US" sz="1600" b="0" dirty="0"/>
              <a:t>change in </a:t>
            </a:r>
            <a:r>
              <a:rPr lang="en-US" sz="1600" b="0" dirty="0" smtClean="0"/>
              <a:t>winds.</a:t>
            </a:r>
            <a:endParaRPr lang="en-US" sz="1600" b="0" dirty="0"/>
          </a:p>
          <a:p>
            <a:endParaRPr lang="en-US" sz="1600" b="0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8628142" y="6519446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18735" y="1369057"/>
            <a:ext cx="309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Hurricanes destroyed by strong shear-large </a:t>
            </a:r>
            <a:r>
              <a:rPr lang="en-US" sz="1600" b="0" dirty="0"/>
              <a:t>change in </a:t>
            </a:r>
            <a:r>
              <a:rPr lang="en-US" sz="1600" b="0" dirty="0" smtClean="0"/>
              <a:t>winds</a:t>
            </a:r>
            <a:endParaRPr lang="en-US" sz="1600" b="0" dirty="0"/>
          </a:p>
        </p:txBody>
      </p:sp>
      <p:grpSp>
        <p:nvGrpSpPr>
          <p:cNvPr id="4" name="Group 3"/>
          <p:cNvGrpSpPr/>
          <p:nvPr/>
        </p:nvGrpSpPr>
        <p:grpSpPr>
          <a:xfrm>
            <a:off x="-13367" y="1925922"/>
            <a:ext cx="8928768" cy="4822124"/>
            <a:chOff x="-13368" y="1807276"/>
            <a:chExt cx="9219413" cy="515879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5901" r="9166" b="31906"/>
            <a:stretch/>
          </p:blipFill>
          <p:spPr bwMode="auto">
            <a:xfrm>
              <a:off x="1618750" y="1807276"/>
              <a:ext cx="6444073" cy="30177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Up Arrow 5"/>
            <p:cNvSpPr/>
            <p:nvPr/>
          </p:nvSpPr>
          <p:spPr>
            <a:xfrm rot="16200000">
              <a:off x="3025512" y="1666146"/>
              <a:ext cx="257694" cy="740383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Up Arrow 6"/>
            <p:cNvSpPr/>
            <p:nvPr/>
          </p:nvSpPr>
          <p:spPr>
            <a:xfrm rot="16200000">
              <a:off x="3066644" y="4113522"/>
              <a:ext cx="257694" cy="685539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Up Arrow 7"/>
            <p:cNvSpPr/>
            <p:nvPr/>
          </p:nvSpPr>
          <p:spPr>
            <a:xfrm rot="16200000">
              <a:off x="6378710" y="3519493"/>
              <a:ext cx="214745" cy="1919511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Up Arrow 8"/>
            <p:cNvSpPr/>
            <p:nvPr/>
          </p:nvSpPr>
          <p:spPr>
            <a:xfrm rot="5400000">
              <a:off x="6344432" y="1200887"/>
              <a:ext cx="214745" cy="1713849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0200" y="2183419"/>
              <a:ext cx="169738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Upper-Level Winds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38799" y="4538003"/>
              <a:ext cx="166992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Lower-Level Winds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46093" y="2188084"/>
              <a:ext cx="1572183" cy="30737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Upper-Level Winds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27736" y="4497719"/>
              <a:ext cx="1597921" cy="2963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Lower-Level Winds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13368" y="2697723"/>
              <a:ext cx="1916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 smtClean="0"/>
                <a:t>Looking sideways through  storm clouds</a:t>
              </a:r>
              <a:endParaRPr lang="en-US" sz="1400" b="0" dirty="0"/>
            </a:p>
          </p:txBody>
        </p:sp>
        <p:grpSp>
          <p:nvGrpSpPr>
            <p:cNvPr id="2054" name="Group 2053"/>
            <p:cNvGrpSpPr/>
            <p:nvPr/>
          </p:nvGrpSpPr>
          <p:grpSpPr>
            <a:xfrm>
              <a:off x="76408" y="4802579"/>
              <a:ext cx="9129637" cy="2163495"/>
              <a:chOff x="76408" y="4802579"/>
              <a:chExt cx="9129637" cy="2163495"/>
            </a:xfrm>
            <a:noFill/>
          </p:grpSpPr>
          <p:sp>
            <p:nvSpPr>
              <p:cNvPr id="20" name="TextBox 19"/>
              <p:cNvSpPr txBox="1"/>
              <p:nvPr/>
            </p:nvSpPr>
            <p:spPr>
              <a:xfrm>
                <a:off x="76408" y="5592134"/>
                <a:ext cx="1595468" cy="5597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/>
                  <a:t>Looking down on storm clouds</a:t>
                </a:r>
                <a:endParaRPr lang="en-US" sz="1400" b="0" dirty="0"/>
              </a:p>
            </p:txBody>
          </p:sp>
          <p:pic>
            <p:nvPicPr>
              <p:cNvPr id="30" name="Picture 2" descr="Image result for hurricane graphic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4802579"/>
                <a:ext cx="2988297" cy="188534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1" name="Picture 30" descr="Image result for picture of a sheared hurrican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1862" y="4865324"/>
                <a:ext cx="3004646" cy="2100750"/>
              </a:xfrm>
              <a:prstGeom prst="rect">
                <a:avLst/>
              </a:prstGeom>
              <a:grpFill/>
              <a:extLst/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7796184" y="4870035"/>
                <a:ext cx="1409861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 dirty="0" smtClean="0"/>
                  <a:t>Lower clouds and circulation</a:t>
                </a:r>
                <a:endParaRPr lang="en-US" sz="1600" b="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856508" y="5988015"/>
                <a:ext cx="1285929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 smtClean="0"/>
                  <a:t>Upper clouds</a:t>
                </a:r>
                <a:endParaRPr lang="en-US" sz="1600" b="0" dirty="0"/>
              </a:p>
            </p:txBody>
          </p:sp>
          <p:cxnSp>
            <p:nvCxnSpPr>
              <p:cNvPr id="2048" name="Straight Arrow Connector 2047"/>
              <p:cNvCxnSpPr/>
              <p:nvPr/>
            </p:nvCxnSpPr>
            <p:spPr bwMode="auto">
              <a:xfrm flipH="1">
                <a:off x="6781800" y="5440539"/>
                <a:ext cx="1142999" cy="274461"/>
              </a:xfrm>
              <a:prstGeom prst="straightConnector1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6" name="Straight Arrow Connector 35"/>
              <p:cNvCxnSpPr>
                <a:stCxn id="33" idx="1"/>
              </p:cNvCxnSpPr>
              <p:nvPr/>
            </p:nvCxnSpPr>
            <p:spPr bwMode="auto">
              <a:xfrm flipH="1" flipV="1">
                <a:off x="7107584" y="6050172"/>
                <a:ext cx="748924" cy="107120"/>
              </a:xfrm>
              <a:prstGeom prst="straightConnector1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053" name="TextBox 2052"/>
              <p:cNvSpPr txBox="1"/>
              <p:nvPr/>
            </p:nvSpPr>
            <p:spPr>
              <a:xfrm>
                <a:off x="4920153" y="4900811"/>
                <a:ext cx="203119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Strongly Sheared Storm</a:t>
                </a:r>
                <a:endParaRPr lang="en-US" sz="14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676400" y="4919439"/>
                <a:ext cx="159203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Strong Hurricane</a:t>
                </a:r>
                <a:endParaRPr lang="en-US" sz="1400" dirty="0"/>
              </a:p>
            </p:txBody>
          </p:sp>
        </p:grpSp>
        <p:sp>
          <p:nvSpPr>
            <p:cNvPr id="2055" name="TextBox 2054"/>
            <p:cNvSpPr txBox="1"/>
            <p:nvPr/>
          </p:nvSpPr>
          <p:spPr>
            <a:xfrm>
              <a:off x="1902751" y="4464025"/>
              <a:ext cx="744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Ocean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99072" y="4478685"/>
              <a:ext cx="744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Ocean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73601" y="1866128"/>
              <a:ext cx="9893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4</a:t>
              </a:r>
              <a:r>
                <a:rPr lang="en-US" sz="1600" dirty="0" smtClean="0">
                  <a:solidFill>
                    <a:schemeClr val="bg1"/>
                  </a:solidFill>
                </a:rPr>
                <a:t>0,000 ft.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876664" y="1854541"/>
              <a:ext cx="9893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4</a:t>
              </a:r>
              <a:r>
                <a:rPr lang="en-US" sz="1600" dirty="0" smtClean="0">
                  <a:solidFill>
                    <a:schemeClr val="bg1"/>
                  </a:solidFill>
                </a:rPr>
                <a:t>0,000 ft.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16200000">
              <a:off x="2668791" y="3018415"/>
              <a:ext cx="1101324" cy="603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EYE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-5400000">
              <a:off x="3436235" y="3211421"/>
              <a:ext cx="9743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CC"/>
                  </a:solidFill>
                </a:rPr>
                <a:t>Eye Wall</a:t>
              </a:r>
              <a:endParaRPr lang="en-US" sz="1600" dirty="0">
                <a:solidFill>
                  <a:srgbClr val="0000CC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-5400000">
              <a:off x="2027125" y="3219583"/>
              <a:ext cx="9743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CC"/>
                  </a:solidFill>
                </a:rPr>
                <a:t>Eye Wall</a:t>
              </a:r>
              <a:endParaRPr lang="en-US" sz="1600" dirty="0">
                <a:solidFill>
                  <a:srgbClr val="0000CC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3200400" y="3962400"/>
              <a:ext cx="0" cy="19050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H="1">
              <a:off x="3352800" y="3966939"/>
              <a:ext cx="339755" cy="1824261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082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717029" y="161175"/>
            <a:ext cx="8045971" cy="965200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These Climate Patterns Strongly Influence Atlantic Hurricane Season</a:t>
            </a:r>
            <a:endParaRPr lang="en-US" sz="1800" b="1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25186" y="1617451"/>
            <a:ext cx="3297237" cy="2070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000">
              <a:latin typeface="Calibri" pitchFamily="34" charset="0"/>
            </a:endParaRPr>
          </a:p>
        </p:txBody>
      </p:sp>
      <p:pic>
        <p:nvPicPr>
          <p:cNvPr id="19482" name="Picture 33" descr="Decadal patter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4" b="-3897"/>
          <a:stretch>
            <a:fillRect/>
          </a:stretch>
        </p:blipFill>
        <p:spPr bwMode="auto">
          <a:xfrm>
            <a:off x="844189" y="1871458"/>
            <a:ext cx="1673585" cy="17626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3" name="Line 38"/>
          <p:cNvSpPr>
            <a:spLocks noChangeShapeType="1"/>
          </p:cNvSpPr>
          <p:nvPr/>
        </p:nvSpPr>
        <p:spPr bwMode="auto">
          <a:xfrm flipH="1">
            <a:off x="2295906" y="2851325"/>
            <a:ext cx="127264" cy="15922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84" name="Picture 42" descr="Decadal patter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r="53731" b="-3897"/>
          <a:stretch>
            <a:fillRect/>
          </a:stretch>
        </p:blipFill>
        <p:spPr bwMode="auto">
          <a:xfrm>
            <a:off x="2247477" y="1871458"/>
            <a:ext cx="1648808" cy="17626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5" name="Oval 43"/>
          <p:cNvSpPr>
            <a:spLocks noChangeArrowheads="1"/>
          </p:cNvSpPr>
          <p:nvPr/>
        </p:nvSpPr>
        <p:spPr bwMode="auto">
          <a:xfrm>
            <a:off x="2499754" y="2365845"/>
            <a:ext cx="663353" cy="276144"/>
          </a:xfrm>
          <a:prstGeom prst="ellipse">
            <a:avLst/>
          </a:prstGeom>
          <a:solidFill>
            <a:srgbClr val="0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000">
              <a:latin typeface="Calibri" panose="020F0502020204030204" pitchFamily="34" charset="0"/>
            </a:endParaRPr>
          </a:p>
        </p:txBody>
      </p:sp>
      <p:sp>
        <p:nvSpPr>
          <p:cNvPr id="19486" name="Text Box 46"/>
          <p:cNvSpPr txBox="1">
            <a:spLocks noChangeArrowheads="1"/>
          </p:cNvSpPr>
          <p:nvPr/>
        </p:nvSpPr>
        <p:spPr bwMode="auto">
          <a:xfrm>
            <a:off x="2438400" y="2270354"/>
            <a:ext cx="8876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200" dirty="0" smtClean="0">
                <a:latin typeface="Cambria" panose="02040503050406030204" pitchFamily="18" charset="0"/>
              </a:rPr>
              <a:t>Stronger </a:t>
            </a:r>
            <a:r>
              <a:rPr lang="en-US" altLang="en-US" sz="1200" dirty="0">
                <a:latin typeface="Cambria" panose="02040503050406030204" pitchFamily="18" charset="0"/>
              </a:rPr>
              <a:t>Shear</a:t>
            </a:r>
          </a:p>
        </p:txBody>
      </p:sp>
      <p:sp>
        <p:nvSpPr>
          <p:cNvPr id="19487" name="Cloud"/>
          <p:cNvSpPr>
            <a:spLocks noChangeAspect="1" noEditPoints="1" noChangeArrowheads="1"/>
          </p:cNvSpPr>
          <p:nvPr/>
        </p:nvSpPr>
        <p:spPr bwMode="auto">
          <a:xfrm>
            <a:off x="1521917" y="2543431"/>
            <a:ext cx="1057725" cy="26815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8" name="Rectangle 23"/>
          <p:cNvSpPr>
            <a:spLocks noChangeArrowheads="1"/>
          </p:cNvSpPr>
          <p:nvPr/>
        </p:nvSpPr>
        <p:spPr bwMode="auto">
          <a:xfrm>
            <a:off x="724808" y="1616902"/>
            <a:ext cx="3297615" cy="30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 dirty="0">
                <a:latin typeface="Cambria" panose="02040503050406030204" pitchFamily="18" charset="0"/>
              </a:rPr>
              <a:t>El Niño: Fewer Hurricanes</a:t>
            </a:r>
          </a:p>
        </p:txBody>
      </p:sp>
      <p:sp>
        <p:nvSpPr>
          <p:cNvPr id="19489" name="Text Box 24"/>
          <p:cNvSpPr txBox="1">
            <a:spLocks noChangeArrowheads="1"/>
          </p:cNvSpPr>
          <p:nvPr/>
        </p:nvSpPr>
        <p:spPr bwMode="auto">
          <a:xfrm>
            <a:off x="1606700" y="2513742"/>
            <a:ext cx="911074" cy="27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latin typeface="Cambria" panose="02040503050406030204" pitchFamily="18" charset="0"/>
              </a:rPr>
              <a:t>Warm, Wet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844248" y="1912726"/>
            <a:ext cx="3041650" cy="17621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17029" y="3698688"/>
            <a:ext cx="3300413" cy="203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000">
              <a:latin typeface="Calibri" pitchFamily="34" charset="0"/>
            </a:endParaRPr>
          </a:p>
        </p:txBody>
      </p:sp>
      <p:pic>
        <p:nvPicPr>
          <p:cNvPr id="19471" name="Picture 33" descr="Decadal patter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4" b="-3897"/>
          <a:stretch>
            <a:fillRect/>
          </a:stretch>
        </p:blipFill>
        <p:spPr bwMode="auto">
          <a:xfrm>
            <a:off x="836521" y="3930361"/>
            <a:ext cx="1675143" cy="175112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Line 38"/>
          <p:cNvSpPr>
            <a:spLocks noChangeShapeType="1"/>
          </p:cNvSpPr>
          <p:nvPr/>
        </p:nvSpPr>
        <p:spPr bwMode="auto">
          <a:xfrm flipH="1">
            <a:off x="2289589" y="4903824"/>
            <a:ext cx="127382" cy="1581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73" name="Picture 42" descr="Decadal patter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r="53731" b="-3897"/>
          <a:stretch>
            <a:fillRect/>
          </a:stretch>
        </p:blipFill>
        <p:spPr bwMode="auto">
          <a:xfrm>
            <a:off x="2211978" y="3930361"/>
            <a:ext cx="1650343" cy="175112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Oval 43"/>
          <p:cNvSpPr>
            <a:spLocks noChangeArrowheads="1"/>
          </p:cNvSpPr>
          <p:nvPr/>
        </p:nvSpPr>
        <p:spPr bwMode="auto">
          <a:xfrm>
            <a:off x="2493689" y="4421527"/>
            <a:ext cx="663897" cy="274689"/>
          </a:xfrm>
          <a:prstGeom prst="ellipse">
            <a:avLst/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000">
              <a:latin typeface="Calibri" panose="020F0502020204030204" pitchFamily="34" charset="0"/>
            </a:endParaRPr>
          </a:p>
        </p:txBody>
      </p:sp>
      <p:sp>
        <p:nvSpPr>
          <p:cNvPr id="19475" name="Text Box 46"/>
          <p:cNvSpPr txBox="1">
            <a:spLocks noChangeArrowheads="1"/>
          </p:cNvSpPr>
          <p:nvPr/>
        </p:nvSpPr>
        <p:spPr bwMode="auto">
          <a:xfrm>
            <a:off x="2565956" y="4320545"/>
            <a:ext cx="78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dirty="0" smtClean="0">
                <a:latin typeface="Cambria" panose="02040503050406030204" pitchFamily="18" charset="0"/>
              </a:rPr>
              <a:t>Weaker </a:t>
            </a:r>
            <a:r>
              <a:rPr lang="en-US" altLang="en-US" sz="1200" dirty="0">
                <a:latin typeface="Cambria" panose="02040503050406030204" pitchFamily="18" charset="0"/>
              </a:rPr>
              <a:t>Shear</a:t>
            </a:r>
          </a:p>
        </p:txBody>
      </p:sp>
      <p:sp>
        <p:nvSpPr>
          <p:cNvPr id="19476" name="Cloud"/>
          <p:cNvSpPr>
            <a:spLocks noChangeAspect="1" noEditPoints="1" noChangeArrowheads="1"/>
          </p:cNvSpPr>
          <p:nvPr/>
        </p:nvSpPr>
        <p:spPr bwMode="auto">
          <a:xfrm>
            <a:off x="1514880" y="4597943"/>
            <a:ext cx="1058712" cy="266401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9900"/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Rectangle 23"/>
          <p:cNvSpPr>
            <a:spLocks noChangeArrowheads="1"/>
          </p:cNvSpPr>
          <p:nvPr/>
        </p:nvSpPr>
        <p:spPr bwMode="auto">
          <a:xfrm>
            <a:off x="717028" y="3663763"/>
            <a:ext cx="3300686" cy="31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 dirty="0">
                <a:latin typeface="Cambria" panose="02040503050406030204" pitchFamily="18" charset="0"/>
              </a:rPr>
              <a:t>La Niña: More Hurricanes</a:t>
            </a:r>
          </a:p>
        </p:txBody>
      </p:sp>
      <p:sp>
        <p:nvSpPr>
          <p:cNvPr id="19478" name="Text Box 24"/>
          <p:cNvSpPr txBox="1">
            <a:spLocks noChangeArrowheads="1"/>
          </p:cNvSpPr>
          <p:nvPr/>
        </p:nvSpPr>
        <p:spPr bwMode="auto">
          <a:xfrm>
            <a:off x="1646249" y="4576244"/>
            <a:ext cx="785785" cy="27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latin typeface="Cambria" panose="02040503050406030204" pitchFamily="18" charset="0"/>
              </a:rPr>
              <a:t>Cool, Dry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842442" y="3979675"/>
            <a:ext cx="3044825" cy="17510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TextBox 20"/>
          <p:cNvSpPr txBox="1">
            <a:spLocks noChangeArrowheads="1"/>
          </p:cNvSpPr>
          <p:nvPr/>
        </p:nvSpPr>
        <p:spPr bwMode="auto">
          <a:xfrm>
            <a:off x="811813" y="986212"/>
            <a:ext cx="3314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600" b="0" dirty="0" smtClean="0">
                <a:latin typeface="+mj-lt"/>
              </a:rPr>
              <a:t>El Niño/ La Niña: Year-to-year changes in Atlantic hurricanes </a:t>
            </a:r>
          </a:p>
        </p:txBody>
      </p:sp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659413" y="5917562"/>
            <a:ext cx="409449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dirty="0">
                <a:cs typeface="Arial" panose="020B0604020202020204" pitchFamily="34" charset="0"/>
              </a:rPr>
              <a:t>Predicting these  climate patterns and their interaction is the basis for making NOAA’s seasonal hurricane outlook.</a:t>
            </a:r>
            <a:endParaRPr lang="en-US" altLang="en-US" sz="1600" b="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760316" y="1606580"/>
            <a:ext cx="4006850" cy="495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4496399" y="957637"/>
            <a:ext cx="449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600" b="0" dirty="0" smtClean="0">
                <a:latin typeface="+mj-lt"/>
              </a:rPr>
              <a:t>Atlantic Multi-Decadal Oscillation (AMO): Multi-decadal cycles in Atlantic hurricanes</a:t>
            </a:r>
          </a:p>
        </p:txBody>
      </p:sp>
      <p:sp>
        <p:nvSpPr>
          <p:cNvPr id="27655" name="Text Box 13"/>
          <p:cNvSpPr txBox="1">
            <a:spLocks noChangeArrowheads="1"/>
          </p:cNvSpPr>
          <p:nvPr/>
        </p:nvSpPr>
        <p:spPr bwMode="auto">
          <a:xfrm>
            <a:off x="5152428" y="1530380"/>
            <a:ext cx="3265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latin typeface="+mj-lt"/>
              </a:rPr>
              <a:t>Climate Pattern for High-Activity Era</a:t>
            </a:r>
          </a:p>
        </p:txBody>
      </p:sp>
      <p:pic>
        <p:nvPicPr>
          <p:cNvPr id="19505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" b="6613"/>
          <a:stretch>
            <a:fillRect/>
          </a:stretch>
        </p:blipFill>
        <p:spPr bwMode="auto">
          <a:xfrm>
            <a:off x="5142571" y="1818598"/>
            <a:ext cx="3203457" cy="215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6" name="Oval 2"/>
          <p:cNvSpPr>
            <a:spLocks noChangeArrowheads="1"/>
          </p:cNvSpPr>
          <p:nvPr/>
        </p:nvSpPr>
        <p:spPr bwMode="auto">
          <a:xfrm>
            <a:off x="5267070" y="2968496"/>
            <a:ext cx="2093157" cy="511316"/>
          </a:xfrm>
          <a:prstGeom prst="ellipse">
            <a:avLst/>
          </a:prstGeom>
          <a:solidFill>
            <a:srgbClr val="FF00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507" name="Oval 8"/>
          <p:cNvSpPr>
            <a:spLocks noChangeArrowheads="1"/>
          </p:cNvSpPr>
          <p:nvPr/>
        </p:nvSpPr>
        <p:spPr bwMode="auto">
          <a:xfrm>
            <a:off x="6224960" y="1837098"/>
            <a:ext cx="1479164" cy="511316"/>
          </a:xfrm>
          <a:prstGeom prst="ellipse">
            <a:avLst/>
          </a:prstGeom>
          <a:solidFill>
            <a:srgbClr val="FF00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508" name="Oval 10"/>
          <p:cNvSpPr>
            <a:spLocks noChangeArrowheads="1"/>
          </p:cNvSpPr>
          <p:nvPr/>
        </p:nvSpPr>
        <p:spPr bwMode="auto">
          <a:xfrm>
            <a:off x="7604700" y="2973684"/>
            <a:ext cx="739582" cy="511316"/>
          </a:xfrm>
          <a:prstGeom prst="ellipse">
            <a:avLst/>
          </a:prstGeom>
          <a:solidFill>
            <a:srgbClr val="47FF47">
              <a:alpha val="67842"/>
            </a:srgbClr>
          </a:solidFill>
          <a:ln w="9525" algn="ctr">
            <a:solidFill>
              <a:srgbClr val="47FF47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4" name="Rectangle 11"/>
          <p:cNvSpPr>
            <a:spLocks noChangeArrowheads="1"/>
          </p:cNvSpPr>
          <p:nvPr/>
        </p:nvSpPr>
        <p:spPr bwMode="auto">
          <a:xfrm>
            <a:off x="7470776" y="2946430"/>
            <a:ext cx="1444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Cambria" pitchFamily="18" charset="0"/>
                <a:cs typeface="Times New Roman" pitchFamily="18" charset="0"/>
              </a:rPr>
              <a:t>Stronger, wetter</a:t>
            </a:r>
          </a:p>
          <a:p>
            <a:pPr algn="ctr">
              <a:defRPr/>
            </a:pPr>
            <a:r>
              <a:rPr lang="en-US" sz="1200" dirty="0">
                <a:latin typeface="Cambria" pitchFamily="18" charset="0"/>
                <a:cs typeface="Times New Roman" pitchFamily="18" charset="0"/>
              </a:rPr>
              <a:t>West African Monsoon</a:t>
            </a:r>
          </a:p>
        </p:txBody>
      </p:sp>
      <p:sp>
        <p:nvSpPr>
          <p:cNvPr id="19510" name="Rectangle 15"/>
          <p:cNvSpPr>
            <a:spLocks noChangeArrowheads="1"/>
          </p:cNvSpPr>
          <p:nvPr/>
        </p:nvSpPr>
        <p:spPr bwMode="auto">
          <a:xfrm>
            <a:off x="5250576" y="2963898"/>
            <a:ext cx="2149014" cy="483986"/>
          </a:xfrm>
          <a:prstGeom prst="rect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6" name="TextBox 16"/>
          <p:cNvSpPr txBox="1">
            <a:spLocks noChangeArrowheads="1"/>
          </p:cNvSpPr>
          <p:nvPr/>
        </p:nvSpPr>
        <p:spPr bwMode="auto">
          <a:xfrm>
            <a:off x="5157761" y="3478115"/>
            <a:ext cx="2538440" cy="28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Main </a:t>
            </a:r>
            <a:r>
              <a:rPr lang="en-US" sz="1200" dirty="0" smtClean="0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Development Region </a:t>
            </a:r>
            <a:endParaRPr lang="en-US" sz="1200" dirty="0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9512" name="Oval 17"/>
          <p:cNvSpPr>
            <a:spLocks noChangeArrowheads="1"/>
          </p:cNvSpPr>
          <p:nvPr/>
        </p:nvSpPr>
        <p:spPr bwMode="auto">
          <a:xfrm>
            <a:off x="5267070" y="2990741"/>
            <a:ext cx="2093157" cy="451412"/>
          </a:xfrm>
          <a:prstGeom prst="ellipse">
            <a:avLst/>
          </a:prstGeom>
          <a:solidFill>
            <a:srgbClr val="FF9999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9513" name="Oval 18"/>
          <p:cNvSpPr>
            <a:spLocks noChangeArrowheads="1"/>
          </p:cNvSpPr>
          <p:nvPr/>
        </p:nvSpPr>
        <p:spPr bwMode="auto">
          <a:xfrm>
            <a:off x="6224960" y="1837098"/>
            <a:ext cx="1479164" cy="548640"/>
          </a:xfrm>
          <a:prstGeom prst="ellipse">
            <a:avLst/>
          </a:prstGeom>
          <a:solidFill>
            <a:srgbClr val="FF9999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6292254" y="1938774"/>
            <a:ext cx="1271587" cy="276999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>
                <a:latin typeface="Cambria" pitchFamily="18" charset="0"/>
                <a:cs typeface="Times New Roman" pitchFamily="18" charset="0"/>
              </a:rPr>
              <a:t>Warmer Ocean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5711228" y="2971800"/>
            <a:ext cx="1233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Cambria" pitchFamily="18" charset="0"/>
                <a:cs typeface="Times New Roman" pitchFamily="18" charset="0"/>
              </a:rPr>
              <a:t>Warmer </a:t>
            </a:r>
            <a:r>
              <a:rPr lang="en-US" sz="1200" dirty="0" smtClean="0">
                <a:latin typeface="Cambria" pitchFamily="18" charset="0"/>
                <a:cs typeface="Times New Roman" pitchFamily="18" charset="0"/>
              </a:rPr>
              <a:t>Ocean</a:t>
            </a:r>
          </a:p>
          <a:p>
            <a:pPr>
              <a:defRPr/>
            </a:pPr>
            <a:r>
              <a:rPr lang="en-US" sz="1200" dirty="0" smtClean="0">
                <a:latin typeface="Cambria" pitchFamily="18" charset="0"/>
                <a:cs typeface="Times New Roman" pitchFamily="18" charset="0"/>
              </a:rPr>
              <a:t>Weaker Shear</a:t>
            </a:r>
            <a:endParaRPr lang="en-US" sz="1200" dirty="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9496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" b="6613"/>
          <a:stretch>
            <a:fillRect/>
          </a:stretch>
        </p:blipFill>
        <p:spPr bwMode="auto">
          <a:xfrm>
            <a:off x="5142570" y="4332982"/>
            <a:ext cx="3264169" cy="215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7" name="Oval 10"/>
          <p:cNvSpPr>
            <a:spLocks noChangeArrowheads="1"/>
          </p:cNvSpPr>
          <p:nvPr/>
        </p:nvSpPr>
        <p:spPr bwMode="auto">
          <a:xfrm>
            <a:off x="7596960" y="5487235"/>
            <a:ext cx="808666" cy="511081"/>
          </a:xfrm>
          <a:prstGeom prst="ellipse">
            <a:avLst/>
          </a:prstGeom>
          <a:solidFill>
            <a:srgbClr val="CC9900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7432675" y="5373719"/>
            <a:ext cx="1406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Cambria" pitchFamily="18" charset="0"/>
                <a:cs typeface="Times New Roman" pitchFamily="18" charset="0"/>
              </a:rPr>
              <a:t>Weaker, drier</a:t>
            </a:r>
          </a:p>
          <a:p>
            <a:pPr algn="ctr">
              <a:defRPr/>
            </a:pPr>
            <a:r>
              <a:rPr lang="en-US" sz="1200" dirty="0">
                <a:latin typeface="Cambria" pitchFamily="18" charset="0"/>
                <a:cs typeface="Times New Roman" pitchFamily="18" charset="0"/>
              </a:rPr>
              <a:t>West African Monsoon</a:t>
            </a:r>
          </a:p>
        </p:txBody>
      </p:sp>
      <p:sp>
        <p:nvSpPr>
          <p:cNvPr id="19499" name="Rectangle 15"/>
          <p:cNvSpPr>
            <a:spLocks noChangeArrowheads="1"/>
          </p:cNvSpPr>
          <p:nvPr/>
        </p:nvSpPr>
        <p:spPr bwMode="auto">
          <a:xfrm>
            <a:off x="5234089" y="5454381"/>
            <a:ext cx="2295672" cy="483666"/>
          </a:xfrm>
          <a:prstGeom prst="rect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5" name="TextBox 16"/>
          <p:cNvSpPr txBox="1">
            <a:spLocks noChangeArrowheads="1"/>
          </p:cNvSpPr>
          <p:nvPr/>
        </p:nvSpPr>
        <p:spPr bwMode="auto">
          <a:xfrm>
            <a:off x="5273018" y="5892418"/>
            <a:ext cx="26146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Main </a:t>
            </a:r>
            <a:r>
              <a:rPr lang="en-US" sz="1200" dirty="0" smtClean="0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Development Region </a:t>
            </a:r>
            <a:endParaRPr lang="en-US" sz="1200" dirty="0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9501" name="Oval 17"/>
          <p:cNvSpPr>
            <a:spLocks noChangeArrowheads="1"/>
          </p:cNvSpPr>
          <p:nvPr/>
        </p:nvSpPr>
        <p:spPr bwMode="auto">
          <a:xfrm>
            <a:off x="5264595" y="5458321"/>
            <a:ext cx="2287968" cy="451114"/>
          </a:xfrm>
          <a:prstGeom prst="ellipse">
            <a:avLst/>
          </a:prstGeom>
          <a:solidFill>
            <a:srgbClr val="00FF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9502" name="Oval 18"/>
          <p:cNvSpPr>
            <a:spLocks noChangeArrowheads="1"/>
          </p:cNvSpPr>
          <p:nvPr/>
        </p:nvSpPr>
        <p:spPr bwMode="auto">
          <a:xfrm>
            <a:off x="6088264" y="4439486"/>
            <a:ext cx="1616831" cy="510978"/>
          </a:xfrm>
          <a:prstGeom prst="ellipse">
            <a:avLst/>
          </a:prstGeom>
          <a:solidFill>
            <a:srgbClr val="00FFFF">
              <a:alpha val="3450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8" name="Rectangle 67"/>
          <p:cNvSpPr/>
          <p:nvPr/>
        </p:nvSpPr>
        <p:spPr bwMode="auto">
          <a:xfrm>
            <a:off x="6338291" y="4557744"/>
            <a:ext cx="11172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Cambria" pitchFamily="18" charset="0"/>
                <a:cs typeface="Times New Roman" pitchFamily="18" charset="0"/>
              </a:rPr>
              <a:t>Cooler Ocean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5822354" y="5500188"/>
            <a:ext cx="1238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Cambria" pitchFamily="18" charset="0"/>
                <a:cs typeface="Times New Roman" pitchFamily="18" charset="0"/>
              </a:rPr>
              <a:t>Cooler </a:t>
            </a:r>
            <a:r>
              <a:rPr lang="en-US" sz="1200" dirty="0" smtClean="0">
                <a:latin typeface="Cambria" pitchFamily="18" charset="0"/>
                <a:cs typeface="Times New Roman" pitchFamily="18" charset="0"/>
              </a:rPr>
              <a:t>Ocean</a:t>
            </a:r>
          </a:p>
          <a:p>
            <a:pPr>
              <a:defRPr/>
            </a:pPr>
            <a:r>
              <a:rPr lang="en-US" sz="1200" dirty="0" smtClean="0">
                <a:latin typeface="Cambria" pitchFamily="18" charset="0"/>
                <a:cs typeface="Times New Roman" pitchFamily="18" charset="0"/>
              </a:rPr>
              <a:t>Stronger Shear</a:t>
            </a:r>
            <a:endParaRPr lang="en-US" sz="12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142903" y="4057680"/>
            <a:ext cx="326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400" b="1" smtClean="0">
                <a:latin typeface="+mj-lt"/>
                <a:cs typeface="Times New Roman" pitchFamily="18" charset="0"/>
              </a:rPr>
              <a:t>Climate Pattern for Low-Activity Era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1229" y="2379811"/>
            <a:ext cx="1835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Warm Phase of AMO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57032" y="4950023"/>
            <a:ext cx="1705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Cool Phase of AMO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8698706" y="6406887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722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PC_Overview2">
  <a:themeElements>
    <a:clrScheme name="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00CC00"/>
      </a:accent1>
      <a:accent2>
        <a:srgbClr val="3399FF"/>
      </a:accent2>
      <a:accent3>
        <a:srgbClr val="AAAAE2"/>
      </a:accent3>
      <a:accent4>
        <a:srgbClr val="DADADA"/>
      </a:accent4>
      <a:accent5>
        <a:srgbClr val="AAE2AA"/>
      </a:accent5>
      <a:accent6>
        <a:srgbClr val="2D8AE7"/>
      </a:accent6>
      <a:hlink>
        <a:srgbClr val="99CCFF"/>
      </a:hlink>
      <a:folHlink>
        <a:srgbClr val="DDDDDD"/>
      </a:folHlink>
    </a:clrScheme>
    <a:fontScheme name="CPC_Overview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PC_Overview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C_Overview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C_Overview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C_Overview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C_Overview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C_Overview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C_Overview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CC"/>
    </a:dk2>
    <a:lt2>
      <a:srgbClr val="FFFF00"/>
    </a:lt2>
    <a:accent1>
      <a:srgbClr val="00CC00"/>
    </a:accent1>
    <a:accent2>
      <a:srgbClr val="3399FF"/>
    </a:accent2>
    <a:accent3>
      <a:srgbClr val="AAAAE2"/>
    </a:accent3>
    <a:accent4>
      <a:srgbClr val="DADADA"/>
    </a:accent4>
    <a:accent5>
      <a:srgbClr val="AAE2AA"/>
    </a:accent5>
    <a:accent6>
      <a:srgbClr val="2D8AE7"/>
    </a:accent6>
    <a:hlink>
      <a:srgbClr val="99CCFF"/>
    </a:hlink>
    <a:folHlink>
      <a:srgbClr val="DDDDDD"/>
    </a:folHlink>
  </a:clrScheme>
  <a:fontScheme name="CPC_Overview2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23884</TotalTime>
  <Words>1465</Words>
  <Application>Microsoft Office PowerPoint</Application>
  <PresentationFormat>On-screen Show (4:3)</PresentationFormat>
  <Paragraphs>262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Cambria</vt:lpstr>
      <vt:lpstr>Times New Roman</vt:lpstr>
      <vt:lpstr>CPC_Overview2</vt:lpstr>
      <vt:lpstr>PowerPoint Presentation</vt:lpstr>
      <vt:lpstr>Outline</vt:lpstr>
      <vt:lpstr>NOAA’s Hurricane Outlook Regions</vt:lpstr>
      <vt:lpstr>How and When the Outlooks are Issued</vt:lpstr>
      <vt:lpstr>PowerPoint Presentation</vt:lpstr>
      <vt:lpstr>Science Behind the Outlooks</vt:lpstr>
      <vt:lpstr>NOAA’s Approach to Making Hurricane Season Outlooks</vt:lpstr>
      <vt:lpstr>Hurricanes Require Weak Vertical Wind Shear</vt:lpstr>
      <vt:lpstr>PowerPoint Presentation</vt:lpstr>
      <vt:lpstr>Expected Atlantic Conditions for 2018</vt:lpstr>
      <vt:lpstr>Multi-Decadal Cycles in Hurricane Season Strength and Hurricane Landfalls</vt:lpstr>
      <vt:lpstr>25-40 Year Cycles in Atlantic Hurricanes</vt:lpstr>
      <vt:lpstr>U.S. Hurricane Landfalls During High- and Low-Activity Eras</vt:lpstr>
      <vt:lpstr>Coastal Population Growth</vt:lpstr>
      <vt:lpstr>Summary</vt:lpstr>
      <vt:lpstr>Supplemental Materials</vt:lpstr>
      <vt:lpstr>Preparedness</vt:lpstr>
      <vt:lpstr>Landfalling Major Hurricanes Last Year (2017)</vt:lpstr>
      <vt:lpstr>Major Hurricane Landfalls Last Year</vt:lpstr>
      <vt:lpstr>Major Hurricane Irma: Last Year:  Cat. 5 Storm with 155+ mph winds</vt:lpstr>
      <vt:lpstr>Major Hurricane Irma: Last Year- Cat. 5 with 155+ mph winds</vt:lpstr>
      <vt:lpstr>Major Hurricane Maria: Last Year: Cat. 5 with 155+ mph winds</vt:lpstr>
    </vt:vector>
  </TitlesOfParts>
  <Company>Climate Prediction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wd01ak</dc:creator>
  <cp:lastModifiedBy>Gerry Bell</cp:lastModifiedBy>
  <cp:revision>2039</cp:revision>
  <cp:lastPrinted>2018-06-03T18:49:45Z</cp:lastPrinted>
  <dcterms:created xsi:type="dcterms:W3CDTF">2003-03-17T18:17:08Z</dcterms:created>
  <dcterms:modified xsi:type="dcterms:W3CDTF">2018-06-06T16:39:38Z</dcterms:modified>
</cp:coreProperties>
</file>